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PT Sans Narrow"/>
      <p:regular r:id="rId36"/>
      <p:bold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EFB57A-D8BE-4793-ACED-60F2E9CCE0BD}">
  <a:tblStyle styleId="{32EFB57A-D8BE-4793-ACED-60F2E9CCE0B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4.xml"/><Relationship Id="rId41" Type="http://schemas.openxmlformats.org/officeDocument/2006/relationships/font" Target="fonts/Open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TSansNarrow-bold.fntdata"/><Relationship Id="rId14" Type="http://schemas.openxmlformats.org/officeDocument/2006/relationships/slide" Target="slides/slide8.xml"/><Relationship Id="rId36" Type="http://schemas.openxmlformats.org/officeDocument/2006/relationships/font" Target="fonts/PTSansNarrow-regular.fntdata"/><Relationship Id="rId17" Type="http://schemas.openxmlformats.org/officeDocument/2006/relationships/slide" Target="slides/slide11.xml"/><Relationship Id="rId39" Type="http://schemas.openxmlformats.org/officeDocument/2006/relationships/font" Target="fonts/OpenSans-bold.fntdata"/><Relationship Id="rId16" Type="http://schemas.openxmlformats.org/officeDocument/2006/relationships/slide" Target="slides/slide10.xml"/><Relationship Id="rId38" Type="http://schemas.openxmlformats.org/officeDocument/2006/relationships/font" Target="fonts/OpenSans-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bb913821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bb913821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bb913821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bb913821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bb913821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bb913821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bb913821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bb913821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09ccb53b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d09ccb53b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09ccb53b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09ccb53b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09ccb53b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09ccb53b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09ccb53b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09ccb53b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09ccb53b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09ccb53b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23444c5f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23444c5f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bb913821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bb913821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23dec6d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d23dec6d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bb80b9a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bb80b9a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23dec6d1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23dec6d1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23dec6d1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d23dec6d1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23dec6d1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23dec6d1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23dec6d1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d23dec6d1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bb913821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bb913821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bb913821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dbb913821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d23dec6d1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d23dec6d1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dbb913821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dbb913821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09ccb53b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d09ccb53b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09ccb53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09ccb53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dbb913821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dbb913821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dbb913821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dbb913821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d09ccb53b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d09ccb53b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09ccb53b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09ccb53b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bb91382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bb91382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opencv-python-tutroals.readthedocs.io/en/latest/py_tutorials/py_video/py_lucas_kanade/py_lucas_kanade.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38975" y="1549350"/>
            <a:ext cx="70989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6540"/>
              <a:t>RAFT</a:t>
            </a:r>
            <a:r>
              <a:rPr lang="en" sz="5860"/>
              <a:t>	</a:t>
            </a:r>
            <a:endParaRPr sz="5860"/>
          </a:p>
        </p:txBody>
      </p:sp>
      <p:sp>
        <p:nvSpPr>
          <p:cNvPr id="67" name="Google Shape;67;p13"/>
          <p:cNvSpPr txBox="1"/>
          <p:nvPr>
            <p:ph idx="1" type="subTitle"/>
          </p:nvPr>
        </p:nvSpPr>
        <p:spPr>
          <a:xfrm>
            <a:off x="4744300" y="2804925"/>
            <a:ext cx="2268000" cy="16497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en" sz="1400"/>
              <a:t>Presented by:</a:t>
            </a:r>
            <a:endParaRPr b="1" sz="1400"/>
          </a:p>
          <a:p>
            <a:pPr indent="0" lvl="0" marL="0" rtl="0" algn="r">
              <a:lnSpc>
                <a:spcPct val="80000"/>
              </a:lnSpc>
              <a:spcBef>
                <a:spcPts val="0"/>
              </a:spcBef>
              <a:spcAft>
                <a:spcPts val="0"/>
              </a:spcAft>
              <a:buNone/>
            </a:pPr>
            <a:r>
              <a:t/>
            </a:r>
            <a:endParaRPr sz="1400"/>
          </a:p>
          <a:p>
            <a:pPr indent="0" lvl="0" marL="0" rtl="0" algn="r">
              <a:lnSpc>
                <a:spcPct val="80000"/>
              </a:lnSpc>
              <a:spcBef>
                <a:spcPts val="0"/>
              </a:spcBef>
              <a:spcAft>
                <a:spcPts val="0"/>
              </a:spcAft>
              <a:buNone/>
            </a:pPr>
            <a:r>
              <a:rPr lang="en" sz="1400"/>
              <a:t>MOHD ASIF KHAN </a:t>
            </a:r>
            <a:endParaRPr sz="1400"/>
          </a:p>
          <a:p>
            <a:pPr indent="0" lvl="0" marL="0" rtl="0" algn="ctr">
              <a:lnSpc>
                <a:spcPct val="80000"/>
              </a:lnSpc>
              <a:spcBef>
                <a:spcPts val="0"/>
              </a:spcBef>
              <a:spcAft>
                <a:spcPts val="0"/>
              </a:spcAft>
              <a:buNone/>
            </a:pPr>
            <a:r>
              <a:rPr lang="en" sz="1400"/>
              <a:t>(202IT013)                                                                              </a:t>
            </a:r>
            <a:endParaRPr sz="1400"/>
          </a:p>
          <a:p>
            <a:pPr indent="0" lvl="0" marL="0" rtl="0" algn="l">
              <a:lnSpc>
                <a:spcPct val="80000"/>
              </a:lnSpc>
              <a:spcBef>
                <a:spcPts val="0"/>
              </a:spcBef>
              <a:spcAft>
                <a:spcPts val="0"/>
              </a:spcAft>
              <a:buNone/>
            </a:pPr>
            <a:r>
              <a:rPr lang="en" sz="1400"/>
              <a:t>             PRAFUL KUMAR  </a:t>
            </a:r>
            <a:endParaRPr sz="1400"/>
          </a:p>
          <a:p>
            <a:pPr indent="0" lvl="0" marL="0" rtl="0" algn="ctr">
              <a:lnSpc>
                <a:spcPct val="80000"/>
              </a:lnSpc>
              <a:spcBef>
                <a:spcPts val="0"/>
              </a:spcBef>
              <a:spcAft>
                <a:spcPts val="0"/>
              </a:spcAft>
              <a:buNone/>
            </a:pPr>
            <a:r>
              <a:rPr lang="en" sz="1400"/>
              <a:t>(202IT020) </a:t>
            </a:r>
            <a:endParaRPr sz="1400"/>
          </a:p>
          <a:p>
            <a:pPr indent="0" lvl="0" marL="0" rtl="0" algn="l">
              <a:lnSpc>
                <a:spcPct val="80000"/>
              </a:lnSpc>
              <a:spcBef>
                <a:spcPts val="0"/>
              </a:spcBef>
              <a:spcAft>
                <a:spcPts val="0"/>
              </a:spcAft>
              <a:buNone/>
            </a:pPr>
            <a:r>
              <a:t/>
            </a:r>
            <a:endParaRPr sz="1400"/>
          </a:p>
        </p:txBody>
      </p:sp>
      <p:sp>
        <p:nvSpPr>
          <p:cNvPr id="68" name="Google Shape;68;p13"/>
          <p:cNvSpPr txBox="1"/>
          <p:nvPr/>
        </p:nvSpPr>
        <p:spPr>
          <a:xfrm>
            <a:off x="2144300" y="2804925"/>
            <a:ext cx="2268000" cy="702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a:solidFill>
                  <a:schemeClr val="dk2"/>
                </a:solidFill>
                <a:latin typeface="Open Sans"/>
                <a:ea typeface="Open Sans"/>
                <a:cs typeface="Open Sans"/>
                <a:sym typeface="Open Sans"/>
              </a:rPr>
              <a:t>Under the guidance of:</a:t>
            </a:r>
            <a:endParaRPr b="1">
              <a:solidFill>
                <a:schemeClr val="dk2"/>
              </a:solidFill>
              <a:latin typeface="Open Sans"/>
              <a:ea typeface="Open Sans"/>
              <a:cs typeface="Open Sans"/>
              <a:sym typeface="Open Sans"/>
            </a:endParaRPr>
          </a:p>
          <a:p>
            <a:pPr indent="0" lvl="0" marL="0" rtl="0" algn="l">
              <a:lnSpc>
                <a:spcPct val="80000"/>
              </a:lnSpc>
              <a:spcBef>
                <a:spcPts val="0"/>
              </a:spcBef>
              <a:spcAft>
                <a:spcPts val="0"/>
              </a:spcAft>
              <a:buNone/>
            </a:pPr>
            <a:r>
              <a:t/>
            </a:r>
            <a:endParaRPr>
              <a:solidFill>
                <a:schemeClr val="dk2"/>
              </a:solidFill>
              <a:latin typeface="Open Sans"/>
              <a:ea typeface="Open Sans"/>
              <a:cs typeface="Open Sans"/>
              <a:sym typeface="Open Sans"/>
            </a:endParaRPr>
          </a:p>
          <a:p>
            <a:pPr indent="0" lvl="0" marL="0" rtl="0" algn="l">
              <a:lnSpc>
                <a:spcPct val="80000"/>
              </a:lnSpc>
              <a:spcBef>
                <a:spcPts val="0"/>
              </a:spcBef>
              <a:spcAft>
                <a:spcPts val="0"/>
              </a:spcAft>
              <a:buNone/>
            </a:pPr>
            <a:r>
              <a:rPr lang="en">
                <a:solidFill>
                  <a:schemeClr val="dk2"/>
                </a:solidFill>
                <a:latin typeface="Open Sans"/>
                <a:ea typeface="Open Sans"/>
                <a:cs typeface="Open Sans"/>
                <a:sym typeface="Open Sans"/>
              </a:rPr>
              <a:t>DR. </a:t>
            </a:r>
            <a:r>
              <a:rPr lang="en">
                <a:solidFill>
                  <a:schemeClr val="dk2"/>
                </a:solidFill>
                <a:highlight>
                  <a:schemeClr val="lt1"/>
                </a:highlight>
                <a:latin typeface="Open Sans"/>
                <a:ea typeface="Open Sans"/>
                <a:cs typeface="Open Sans"/>
                <a:sym typeface="Open Sans"/>
              </a:rPr>
              <a:t>DINESH NAYAK</a:t>
            </a:r>
            <a:endParaRPr>
              <a:solidFill>
                <a:schemeClr val="dk2"/>
              </a:solidFill>
              <a:latin typeface="Open Sans"/>
              <a:ea typeface="Open Sans"/>
              <a:cs typeface="Open Sans"/>
              <a:sym typeface="Open Sans"/>
            </a:endParaRPr>
          </a:p>
        </p:txBody>
      </p:sp>
      <p:pic>
        <p:nvPicPr>
          <p:cNvPr id="69" name="Google Shape;69;p13"/>
          <p:cNvPicPr preferRelativeResize="0"/>
          <p:nvPr/>
        </p:nvPicPr>
        <p:blipFill>
          <a:blip r:embed="rId3">
            <a:alphaModFix/>
          </a:blip>
          <a:stretch>
            <a:fillRect/>
          </a:stretch>
        </p:blipFill>
        <p:spPr>
          <a:xfrm>
            <a:off x="6700613" y="260173"/>
            <a:ext cx="1437275" cy="1358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Computing visual similarity</a:t>
            </a:r>
            <a:endParaRPr/>
          </a:p>
        </p:txBody>
      </p:sp>
      <p:sp>
        <p:nvSpPr>
          <p:cNvPr id="128" name="Google Shape;128;p22"/>
          <p:cNvSpPr txBox="1"/>
          <p:nvPr>
            <p:ph idx="1" type="body"/>
          </p:nvPr>
        </p:nvSpPr>
        <p:spPr>
          <a:xfrm>
            <a:off x="311700" y="1217000"/>
            <a:ext cx="62535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Correlation matrices store the visual similarity between both the input images.</a:t>
            </a:r>
            <a:endParaRPr/>
          </a:p>
          <a:p>
            <a:pPr indent="-342900" lvl="0" marL="457200" rtl="0" algn="l">
              <a:spcBef>
                <a:spcPts val="0"/>
              </a:spcBef>
              <a:spcAft>
                <a:spcPts val="0"/>
              </a:spcAft>
              <a:buSzPts val="1800"/>
              <a:buChar char="●"/>
            </a:pPr>
            <a:r>
              <a:rPr lang="en"/>
              <a:t>Computed using dot product of feature vectors as computed in step 1.</a:t>
            </a:r>
            <a:endParaRPr/>
          </a:p>
          <a:p>
            <a:pPr indent="-342900" lvl="0" marL="457200" rtl="0" algn="l">
              <a:spcBef>
                <a:spcPts val="0"/>
              </a:spcBef>
              <a:spcAft>
                <a:spcPts val="0"/>
              </a:spcAft>
              <a:buSzPts val="1800"/>
              <a:buChar char="●"/>
            </a:pPr>
            <a:r>
              <a:rPr lang="en"/>
              <a:t>We calculate the 4D correlation volume WxHxWxH.</a:t>
            </a:r>
            <a:endParaRPr/>
          </a:p>
          <a:p>
            <a:pPr indent="-342900" lvl="0" marL="457200" rtl="0" algn="l">
              <a:spcBef>
                <a:spcPts val="0"/>
              </a:spcBef>
              <a:spcAft>
                <a:spcPts val="0"/>
              </a:spcAft>
              <a:buSzPts val="1800"/>
              <a:buChar char="●"/>
            </a:pPr>
            <a:r>
              <a:rPr lang="en"/>
              <a:t>Each pixel in image 1 can produce the response map of image 2.</a:t>
            </a:r>
            <a:endParaRPr/>
          </a:p>
          <a:p>
            <a:pPr indent="-342900" lvl="0" marL="457200" rtl="0" algn="l">
              <a:spcBef>
                <a:spcPts val="0"/>
              </a:spcBef>
              <a:spcAft>
                <a:spcPts val="0"/>
              </a:spcAft>
              <a:buSzPts val="1800"/>
              <a:buChar char="●"/>
            </a:pPr>
            <a:r>
              <a:rPr lang="en"/>
              <a:t>Finally, 2x2 pooling applied 3 times at different scales. </a:t>
            </a:r>
            <a:endParaRPr/>
          </a:p>
          <a:p>
            <a:pPr indent="-342900" lvl="0" marL="457200" rtl="0" algn="l">
              <a:spcBef>
                <a:spcPts val="0"/>
              </a:spcBef>
              <a:spcAft>
                <a:spcPts val="0"/>
              </a:spcAft>
              <a:buSzPts val="1800"/>
              <a:buChar char="●"/>
            </a:pPr>
            <a:r>
              <a:rPr lang="en"/>
              <a:t>C ∊ R</a:t>
            </a:r>
            <a:r>
              <a:rPr baseline="30000" lang="en"/>
              <a:t>WxHxWxH</a:t>
            </a:r>
            <a:endParaRPr baseline="30000"/>
          </a:p>
        </p:txBody>
      </p:sp>
      <p:pic>
        <p:nvPicPr>
          <p:cNvPr id="129" name="Google Shape;129;p22"/>
          <p:cNvPicPr preferRelativeResize="0"/>
          <p:nvPr/>
        </p:nvPicPr>
        <p:blipFill>
          <a:blip r:embed="rId3">
            <a:alphaModFix/>
          </a:blip>
          <a:stretch>
            <a:fillRect/>
          </a:stretch>
        </p:blipFill>
        <p:spPr>
          <a:xfrm>
            <a:off x="6765363" y="1509700"/>
            <a:ext cx="2066925" cy="21240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 Lookup</a:t>
            </a:r>
            <a:endParaRPr/>
          </a:p>
        </p:txBody>
      </p:sp>
      <p:sp>
        <p:nvSpPr>
          <p:cNvPr id="135" name="Google Shape;135;p23"/>
          <p:cNvSpPr txBox="1"/>
          <p:nvPr>
            <p:ph idx="1" type="body"/>
          </p:nvPr>
        </p:nvSpPr>
        <p:spPr>
          <a:xfrm>
            <a:off x="31165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Given the current estimates (f1, f2), x = (u,v) in image 1.</a:t>
            </a:r>
            <a:endParaRPr/>
          </a:p>
          <a:p>
            <a:pPr indent="-342900" lvl="0" marL="457200" rtl="0" algn="l">
              <a:lnSpc>
                <a:spcPct val="150000"/>
              </a:lnSpc>
              <a:spcBef>
                <a:spcPts val="0"/>
              </a:spcBef>
              <a:spcAft>
                <a:spcPts val="0"/>
              </a:spcAft>
              <a:buSzPts val="1800"/>
              <a:buChar char="●"/>
            </a:pPr>
            <a:r>
              <a:rPr lang="en"/>
              <a:t>The </a:t>
            </a:r>
            <a:r>
              <a:rPr lang="en"/>
              <a:t>correspondence</a:t>
            </a:r>
            <a:r>
              <a:rPr lang="en"/>
              <a:t> pixel in image 2 is x’ = (u+f1(u), v+f2(v)).</a:t>
            </a:r>
            <a:endParaRPr/>
          </a:p>
          <a:p>
            <a:pPr indent="-342900" lvl="0" marL="457200" rtl="0" algn="l">
              <a:lnSpc>
                <a:spcPct val="150000"/>
              </a:lnSpc>
              <a:spcBef>
                <a:spcPts val="0"/>
              </a:spcBef>
              <a:spcAft>
                <a:spcPts val="0"/>
              </a:spcAft>
              <a:buSzPts val="1800"/>
              <a:buChar char="●"/>
            </a:pPr>
            <a:r>
              <a:rPr lang="en"/>
              <a:t>Define the local grid within the 1-norm ball.</a:t>
            </a:r>
            <a:endParaRPr/>
          </a:p>
          <a:p>
            <a:pPr indent="-342900" lvl="0" marL="457200" rtl="0" algn="l">
              <a:lnSpc>
                <a:spcPct val="150000"/>
              </a:lnSpc>
              <a:spcBef>
                <a:spcPts val="0"/>
              </a:spcBef>
              <a:spcAft>
                <a:spcPts val="0"/>
              </a:spcAft>
              <a:buSzPts val="1800"/>
              <a:buChar char="●"/>
            </a:pPr>
            <a:r>
              <a:rPr lang="en"/>
              <a:t>N(x’)</a:t>
            </a:r>
            <a:r>
              <a:rPr baseline="-25000" lang="en"/>
              <a:t>r</a:t>
            </a:r>
            <a:r>
              <a:rPr lang="en"/>
              <a:t> = {x’ + dx | dx∊Z</a:t>
            </a:r>
            <a:r>
              <a:rPr baseline="30000" lang="en"/>
              <a:t>2</a:t>
            </a:r>
            <a:r>
              <a:rPr lang="en"/>
              <a:t>,||dx||</a:t>
            </a:r>
            <a:r>
              <a:rPr baseline="-25000" lang="en"/>
              <a:t>1</a:t>
            </a:r>
            <a:r>
              <a:rPr lang="en"/>
              <a:t> &lt;= r}  </a:t>
            </a:r>
            <a:endParaRPr/>
          </a:p>
          <a:p>
            <a:pPr indent="-342900" lvl="0" marL="457200" rtl="0" algn="l">
              <a:lnSpc>
                <a:spcPct val="150000"/>
              </a:lnSpc>
              <a:spcBef>
                <a:spcPts val="0"/>
              </a:spcBef>
              <a:spcAft>
                <a:spcPts val="0"/>
              </a:spcAft>
              <a:buSzPts val="1800"/>
              <a:buChar char="●"/>
            </a:pPr>
            <a:r>
              <a:rPr lang="en"/>
              <a:t>End up with a shape: (H, W, LEN(N(x’)</a:t>
            </a:r>
            <a:r>
              <a:rPr baseline="-25000" lang="en"/>
              <a:t>r</a:t>
            </a:r>
            <a:r>
              <a:rPr lang="en"/>
              <a:t>),4)</a:t>
            </a:r>
            <a:endParaRPr/>
          </a:p>
          <a:p>
            <a:pPr indent="-342900" lvl="0" marL="457200" rtl="0" algn="l">
              <a:lnSpc>
                <a:spcPct val="150000"/>
              </a:lnSpc>
              <a:spcBef>
                <a:spcPts val="0"/>
              </a:spcBef>
              <a:spcAft>
                <a:spcPts val="0"/>
              </a:spcAft>
              <a:buSzPts val="1800"/>
              <a:buChar char="●"/>
            </a:pPr>
            <a:r>
              <a:rPr lang="en"/>
              <a:t>Done for all pixels and result is concatenated.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Iterative update</a:t>
            </a:r>
            <a:endParaRPr/>
          </a:p>
        </p:txBody>
      </p:sp>
      <p:sp>
        <p:nvSpPr>
          <p:cNvPr id="141" name="Google Shape;141;p24"/>
          <p:cNvSpPr txBox="1"/>
          <p:nvPr>
            <p:ph idx="1" type="body"/>
          </p:nvPr>
        </p:nvSpPr>
        <p:spPr>
          <a:xfrm>
            <a:off x="4171175" y="1266325"/>
            <a:ext cx="4661100" cy="330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Given an initial estimate of flow.</a:t>
            </a:r>
            <a:endParaRPr/>
          </a:p>
          <a:p>
            <a:pPr indent="-342900" lvl="0" marL="457200" rtl="0" algn="l">
              <a:spcBef>
                <a:spcPts val="0"/>
              </a:spcBef>
              <a:spcAft>
                <a:spcPts val="0"/>
              </a:spcAft>
              <a:buSzPts val="1800"/>
              <a:buChar char="●"/>
            </a:pPr>
            <a:r>
              <a:rPr lang="en"/>
              <a:t>Iteratively refine the flow f by correlation lookup and update operator based on previous estimated flow.</a:t>
            </a:r>
            <a:endParaRPr/>
          </a:p>
          <a:p>
            <a:pPr indent="-342900" lvl="0" marL="457200" rtl="0" algn="l">
              <a:spcBef>
                <a:spcPts val="0"/>
              </a:spcBef>
              <a:spcAft>
                <a:spcPts val="0"/>
              </a:spcAft>
              <a:buSzPts val="1800"/>
              <a:buChar char="●"/>
            </a:pPr>
            <a:r>
              <a:rPr lang="en"/>
              <a:t>Update block is based on gated activation unit.</a:t>
            </a:r>
            <a:endParaRPr/>
          </a:p>
          <a:p>
            <a:pPr indent="-342900" lvl="0" marL="457200" rtl="0" algn="l">
              <a:spcBef>
                <a:spcPts val="0"/>
              </a:spcBef>
              <a:spcAft>
                <a:spcPts val="0"/>
              </a:spcAft>
              <a:buSzPts val="1800"/>
              <a:buChar char="●"/>
            </a:pPr>
            <a:r>
              <a:rPr lang="en"/>
              <a:t>Loss </a:t>
            </a:r>
            <a:r>
              <a:rPr lang="en"/>
              <a:t>function</a:t>
            </a:r>
            <a:r>
              <a:rPr lang="en"/>
              <a:t>: for all the outputs {f1,...,fn}</a:t>
            </a:r>
            <a:endParaRPr/>
          </a:p>
          <a:p>
            <a:pPr indent="0" lvl="0" marL="457200" rtl="0" algn="l">
              <a:spcBef>
                <a:spcPts val="1200"/>
              </a:spcBef>
              <a:spcAft>
                <a:spcPts val="1200"/>
              </a:spcAft>
              <a:buNone/>
            </a:pPr>
            <a:r>
              <a:rPr lang="en"/>
              <a:t>L = ∑(Ƴ</a:t>
            </a:r>
            <a:r>
              <a:rPr baseline="30000" lang="en"/>
              <a:t>n-i</a:t>
            </a:r>
            <a:r>
              <a:rPr lang="en"/>
              <a:t>||f</a:t>
            </a:r>
            <a:r>
              <a:rPr baseline="-25000" lang="en"/>
              <a:t>gt</a:t>
            </a:r>
            <a:r>
              <a:rPr lang="en"/>
              <a:t>-f</a:t>
            </a:r>
            <a:r>
              <a:rPr baseline="-25000" lang="en"/>
              <a:t>i</a:t>
            </a:r>
            <a:r>
              <a:rPr lang="en"/>
              <a:t>||</a:t>
            </a:r>
            <a:r>
              <a:rPr baseline="-25000" lang="en"/>
              <a:t>1</a:t>
            </a:r>
            <a:r>
              <a:rPr lang="en"/>
              <a:t>).</a:t>
            </a:r>
            <a:endParaRPr/>
          </a:p>
        </p:txBody>
      </p:sp>
      <p:pic>
        <p:nvPicPr>
          <p:cNvPr id="142" name="Google Shape;142;p24"/>
          <p:cNvPicPr preferRelativeResize="0"/>
          <p:nvPr/>
        </p:nvPicPr>
        <p:blipFill>
          <a:blip r:embed="rId3">
            <a:alphaModFix/>
          </a:blip>
          <a:stretch>
            <a:fillRect/>
          </a:stretch>
        </p:blipFill>
        <p:spPr>
          <a:xfrm>
            <a:off x="191925" y="1266329"/>
            <a:ext cx="3806001" cy="32698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148" name="Google Shape;148;p2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20000"/>
          </a:bodyPr>
          <a:lstStyle/>
          <a:p>
            <a:pPr indent="-342900" lvl="0" marL="457200" rtl="0" algn="just">
              <a:spcBef>
                <a:spcPts val="0"/>
              </a:spcBef>
              <a:spcAft>
                <a:spcPts val="0"/>
              </a:spcAft>
              <a:buClr>
                <a:srgbClr val="777777"/>
              </a:buClr>
              <a:buSzPts val="1800"/>
              <a:buChar char="●"/>
            </a:pPr>
            <a:r>
              <a:rPr b="1" lang="en">
                <a:solidFill>
                  <a:srgbClr val="777777"/>
                </a:solidFill>
              </a:rPr>
              <a:t>MPI Sintel</a:t>
            </a:r>
            <a:endParaRPr b="1">
              <a:solidFill>
                <a:srgbClr val="777777"/>
              </a:solidFill>
            </a:endParaRPr>
          </a:p>
          <a:p>
            <a:pPr indent="-349250" lvl="0" marL="457200" rtl="0" algn="just">
              <a:spcBef>
                <a:spcPts val="0"/>
              </a:spcBef>
              <a:spcAft>
                <a:spcPts val="0"/>
              </a:spcAft>
              <a:buClr>
                <a:srgbClr val="777777"/>
              </a:buClr>
              <a:buSzPts val="1900"/>
              <a:buChar char="●"/>
            </a:pPr>
            <a:r>
              <a:rPr lang="en" sz="1900">
                <a:solidFill>
                  <a:srgbClr val="777777"/>
                </a:solidFill>
                <a:highlight>
                  <a:srgbClr val="FFFFFF"/>
                </a:highlight>
              </a:rPr>
              <a:t>open source animated short film.</a:t>
            </a:r>
            <a:endParaRPr sz="1900">
              <a:solidFill>
                <a:srgbClr val="777777"/>
              </a:solidFill>
              <a:highlight>
                <a:srgbClr val="FFFFFF"/>
              </a:highlight>
            </a:endParaRPr>
          </a:p>
          <a:p>
            <a:pPr indent="-342900" lvl="0" marL="457200" rtl="0" algn="just">
              <a:spcBef>
                <a:spcPts val="0"/>
              </a:spcBef>
              <a:spcAft>
                <a:spcPts val="0"/>
              </a:spcAft>
              <a:buClr>
                <a:srgbClr val="777777"/>
              </a:buClr>
              <a:buSzPts val="1800"/>
              <a:buChar char="●"/>
            </a:pPr>
            <a:r>
              <a:rPr lang="en">
                <a:solidFill>
                  <a:srgbClr val="777777"/>
                </a:solidFill>
                <a:highlight>
                  <a:srgbClr val="FFFFFF"/>
                </a:highlight>
              </a:rPr>
              <a:t>most widely used datasets for training and evaluating optical flow algorithms.</a:t>
            </a:r>
            <a:endParaRPr>
              <a:solidFill>
                <a:srgbClr val="777777"/>
              </a:solidFill>
              <a:highlight>
                <a:srgbClr val="FFFFFF"/>
              </a:highlight>
            </a:endParaRPr>
          </a:p>
          <a:p>
            <a:pPr indent="-342900" lvl="0" marL="457200" rtl="0" algn="just">
              <a:spcBef>
                <a:spcPts val="0"/>
              </a:spcBef>
              <a:spcAft>
                <a:spcPts val="0"/>
              </a:spcAft>
              <a:buClr>
                <a:srgbClr val="777777"/>
              </a:buClr>
              <a:buSzPts val="1800"/>
              <a:buChar char="●"/>
            </a:pPr>
            <a:r>
              <a:rPr lang="en">
                <a:solidFill>
                  <a:srgbClr val="777777"/>
                </a:solidFill>
                <a:highlight>
                  <a:srgbClr val="FFFFFF"/>
                </a:highlight>
              </a:rPr>
              <a:t>extremely challenging and current methods have still not fully "solved" the problem of flow estimation for Sintel.</a:t>
            </a:r>
            <a:endParaRPr>
              <a:solidFill>
                <a:srgbClr val="777777"/>
              </a:solidFill>
              <a:highlight>
                <a:srgbClr val="FFFFFF"/>
              </a:highlight>
            </a:endParaRPr>
          </a:p>
          <a:p>
            <a:pPr indent="-342900" lvl="0" marL="457200" rtl="0" algn="just">
              <a:spcBef>
                <a:spcPts val="0"/>
              </a:spcBef>
              <a:spcAft>
                <a:spcPts val="0"/>
              </a:spcAft>
              <a:buClr>
                <a:srgbClr val="777777"/>
              </a:buClr>
              <a:buSzPts val="1800"/>
              <a:buChar char="●"/>
            </a:pPr>
            <a:r>
              <a:rPr lang="en">
                <a:solidFill>
                  <a:srgbClr val="777777"/>
                </a:solidFill>
                <a:highlight>
                  <a:srgbClr val="FFFFFF"/>
                </a:highlight>
              </a:rPr>
              <a:t>designed to encourage research on long-range motion, motion blur, multi-frame analysis, non-rigid motion.</a:t>
            </a:r>
            <a:endParaRPr>
              <a:solidFill>
                <a:srgbClr val="777777"/>
              </a:solidFill>
              <a:highlight>
                <a:srgbClr val="FFFFFF"/>
              </a:highlight>
            </a:endParaRPr>
          </a:p>
          <a:p>
            <a:pPr indent="-342900" lvl="0" marL="457200" rtl="0" algn="just">
              <a:spcBef>
                <a:spcPts val="0"/>
              </a:spcBef>
              <a:spcAft>
                <a:spcPts val="0"/>
              </a:spcAft>
              <a:buClr>
                <a:srgbClr val="777777"/>
              </a:buClr>
              <a:buSzPts val="1800"/>
              <a:buChar char="●"/>
            </a:pPr>
            <a:r>
              <a:rPr lang="en">
                <a:solidFill>
                  <a:srgbClr val="777777"/>
                </a:solidFill>
                <a:highlight>
                  <a:srgbClr val="FFFFFF"/>
                </a:highlight>
              </a:rPr>
              <a:t>contains flow fields, motion boundaries, unmatched regions, and image sequences.</a:t>
            </a:r>
            <a:endParaRPr>
              <a:solidFill>
                <a:srgbClr val="777777"/>
              </a:solidFill>
              <a:highlight>
                <a:srgbClr val="FFFFFF"/>
              </a:highlight>
            </a:endParaRPr>
          </a:p>
          <a:p>
            <a:pPr indent="-342900" lvl="0" marL="457200" rtl="0" algn="just">
              <a:spcBef>
                <a:spcPts val="0"/>
              </a:spcBef>
              <a:spcAft>
                <a:spcPts val="0"/>
              </a:spcAft>
              <a:buClr>
                <a:srgbClr val="777777"/>
              </a:buClr>
              <a:buSzPts val="1800"/>
              <a:buChar char="●"/>
            </a:pPr>
            <a:r>
              <a:rPr lang="en">
                <a:solidFill>
                  <a:srgbClr val="777777"/>
                </a:solidFill>
                <a:highlight>
                  <a:srgbClr val="FFFFFF"/>
                </a:highlight>
              </a:rPr>
              <a:t>also provide ground truth depth, stereo, and camera motions.</a:t>
            </a:r>
            <a:endParaRPr>
              <a:solidFill>
                <a:srgbClr val="777777"/>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2477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a:t>
            </a:r>
            <a:endParaRPr/>
          </a:p>
        </p:txBody>
      </p:sp>
      <p:sp>
        <p:nvSpPr>
          <p:cNvPr id="154" name="Google Shape;154;p26"/>
          <p:cNvSpPr txBox="1"/>
          <p:nvPr>
            <p:ph idx="1" type="body"/>
          </p:nvPr>
        </p:nvSpPr>
        <p:spPr>
          <a:xfrm>
            <a:off x="311700" y="100837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One Cycle Learning Policy</a:t>
            </a:r>
            <a:endParaRPr b="1"/>
          </a:p>
          <a:p>
            <a:pPr indent="0" lvl="0" marL="0" rtl="0" algn="l">
              <a:spcBef>
                <a:spcPts val="1200"/>
              </a:spcBef>
              <a:spcAft>
                <a:spcPts val="0"/>
              </a:spcAft>
              <a:buNone/>
            </a:pPr>
            <a:r>
              <a:t/>
            </a:r>
            <a:endParaRPr/>
          </a:p>
          <a:p>
            <a:pPr indent="0" lvl="0" marL="0" rtl="0" algn="l">
              <a:spcBef>
                <a:spcPts val="1200"/>
              </a:spcBef>
              <a:spcAft>
                <a:spcPts val="1200"/>
              </a:spcAft>
              <a:buNone/>
            </a:pPr>
            <a:r>
              <a:rPr lang="en"/>
              <a:t>	</a:t>
            </a:r>
            <a:endParaRPr/>
          </a:p>
        </p:txBody>
      </p:sp>
      <p:pic>
        <p:nvPicPr>
          <p:cNvPr id="155" name="Google Shape;155;p26"/>
          <p:cNvPicPr preferRelativeResize="0"/>
          <p:nvPr/>
        </p:nvPicPr>
        <p:blipFill>
          <a:blip r:embed="rId3">
            <a:alphaModFix/>
          </a:blip>
          <a:stretch>
            <a:fillRect/>
          </a:stretch>
        </p:blipFill>
        <p:spPr>
          <a:xfrm>
            <a:off x="674675" y="1664750"/>
            <a:ext cx="3394600" cy="2529300"/>
          </a:xfrm>
          <a:prstGeom prst="rect">
            <a:avLst/>
          </a:prstGeom>
          <a:noFill/>
          <a:ln cap="flat" cmpd="sng" w="9525">
            <a:solidFill>
              <a:schemeClr val="dk2"/>
            </a:solidFill>
            <a:prstDash val="solid"/>
            <a:round/>
            <a:headEnd len="sm" w="sm" type="none"/>
            <a:tailEnd len="sm" w="sm" type="none"/>
          </a:ln>
        </p:spPr>
      </p:pic>
      <p:pic>
        <p:nvPicPr>
          <p:cNvPr id="156" name="Google Shape;156;p26"/>
          <p:cNvPicPr preferRelativeResize="0"/>
          <p:nvPr/>
        </p:nvPicPr>
        <p:blipFill>
          <a:blip r:embed="rId4">
            <a:alphaModFix/>
          </a:blip>
          <a:stretch>
            <a:fillRect/>
          </a:stretch>
        </p:blipFill>
        <p:spPr>
          <a:xfrm>
            <a:off x="4797600" y="1664751"/>
            <a:ext cx="3495800" cy="25293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 Cycle Learning Policy 	</a:t>
            </a:r>
            <a:endParaRPr/>
          </a:p>
        </p:txBody>
      </p:sp>
      <p:sp>
        <p:nvSpPr>
          <p:cNvPr id="162" name="Google Shape;162;p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Problem with static learning rate </a:t>
            </a:r>
            <a:r>
              <a:rPr lang="en"/>
              <a:t>: takes much training to get optimal learning rate.</a:t>
            </a:r>
            <a:endParaRPr/>
          </a:p>
          <a:p>
            <a:pPr indent="-342900" lvl="0" marL="457200" rtl="0" algn="l">
              <a:spcBef>
                <a:spcPts val="1000"/>
              </a:spcBef>
              <a:spcAft>
                <a:spcPts val="0"/>
              </a:spcAft>
              <a:buSzPts val="1800"/>
              <a:buChar char="●"/>
            </a:pPr>
            <a:r>
              <a:rPr b="1" lang="en"/>
              <a:t>Solution</a:t>
            </a:r>
            <a:r>
              <a:rPr lang="en"/>
              <a:t> : Cyclic learning rates given in 2018 paper by “A DISCIPLINED APPROACH TO NEURAL NETWORK HYPER-PARAMETERS: PART 1 – LEARNING RATE, BATCH SIZE, MOMENTUM, AND WEIGHT DECAY”.</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2528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Authors Results</a:t>
            </a:r>
            <a:endParaRPr/>
          </a:p>
        </p:txBody>
      </p:sp>
      <p:pic>
        <p:nvPicPr>
          <p:cNvPr id="168" name="Google Shape;168;p28"/>
          <p:cNvPicPr preferRelativeResize="0"/>
          <p:nvPr/>
        </p:nvPicPr>
        <p:blipFill>
          <a:blip r:embed="rId3">
            <a:alphaModFix/>
          </a:blip>
          <a:stretch>
            <a:fillRect/>
          </a:stretch>
        </p:blipFill>
        <p:spPr>
          <a:xfrm>
            <a:off x="1343675" y="1083250"/>
            <a:ext cx="6456649" cy="37723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 1: Manual Hyperparameter tuning</a:t>
            </a:r>
            <a:endParaRPr/>
          </a:p>
        </p:txBody>
      </p:sp>
      <p:graphicFrame>
        <p:nvGraphicFramePr>
          <p:cNvPr id="174" name="Google Shape;174;p29"/>
          <p:cNvGraphicFramePr/>
          <p:nvPr/>
        </p:nvGraphicFramePr>
        <p:xfrm>
          <a:off x="635900" y="1380855"/>
          <a:ext cx="3000000" cy="3000000"/>
        </p:xfrm>
        <a:graphic>
          <a:graphicData uri="http://schemas.openxmlformats.org/drawingml/2006/table">
            <a:tbl>
              <a:tblPr>
                <a:noFill/>
                <a:tableStyleId>{32EFB57A-D8BE-4793-ACED-60F2E9CCE0BD}</a:tableStyleId>
              </a:tblPr>
              <a:tblGrid>
                <a:gridCol w="989250"/>
                <a:gridCol w="989250"/>
                <a:gridCol w="989250"/>
                <a:gridCol w="989250"/>
                <a:gridCol w="989250"/>
                <a:gridCol w="989250"/>
                <a:gridCol w="989250"/>
                <a:gridCol w="989250"/>
              </a:tblGrid>
              <a:tr h="630600">
                <a:tc>
                  <a:txBody>
                    <a:bodyPr/>
                    <a:lstStyle/>
                    <a:p>
                      <a:pPr indent="0" lvl="0" marL="0" rtl="0" algn="ctr">
                        <a:spcBef>
                          <a:spcPts val="0"/>
                        </a:spcBef>
                        <a:spcAft>
                          <a:spcPts val="0"/>
                        </a:spcAft>
                        <a:buNone/>
                      </a:pPr>
                      <a:r>
                        <a:rPr b="1" lang="en"/>
                        <a:t>Batch Size</a:t>
                      </a:r>
                      <a:endParaRPr b="1"/>
                    </a:p>
                  </a:txBody>
                  <a:tcPr marT="91425" marB="91425" marR="91425" marL="91425">
                    <a:solidFill>
                      <a:srgbClr val="CCCCCC"/>
                    </a:solidFill>
                  </a:tcPr>
                </a:tc>
                <a:tc>
                  <a:txBody>
                    <a:bodyPr/>
                    <a:lstStyle/>
                    <a:p>
                      <a:pPr indent="0" lvl="0" marL="0" rtl="0" algn="ctr">
                        <a:spcBef>
                          <a:spcPts val="0"/>
                        </a:spcBef>
                        <a:spcAft>
                          <a:spcPts val="0"/>
                        </a:spcAft>
                        <a:buNone/>
                      </a:pPr>
                      <a:r>
                        <a:rPr b="1" lang="en"/>
                        <a:t>Learning rate</a:t>
                      </a:r>
                      <a:endParaRPr b="1"/>
                    </a:p>
                  </a:txBody>
                  <a:tcPr marT="91425" marB="91425" marR="91425" marL="91425">
                    <a:solidFill>
                      <a:srgbClr val="CCCCCC"/>
                    </a:solidFill>
                  </a:tcPr>
                </a:tc>
                <a:tc>
                  <a:txBody>
                    <a:bodyPr/>
                    <a:lstStyle/>
                    <a:p>
                      <a:pPr indent="0" lvl="0" marL="0" rtl="0" algn="ctr">
                        <a:spcBef>
                          <a:spcPts val="0"/>
                        </a:spcBef>
                        <a:spcAft>
                          <a:spcPts val="0"/>
                        </a:spcAft>
                        <a:buNone/>
                      </a:pPr>
                      <a:r>
                        <a:rPr b="1" lang="en"/>
                        <a:t>Weight decay</a:t>
                      </a:r>
                      <a:endParaRPr b="1"/>
                    </a:p>
                  </a:txBody>
                  <a:tcPr marT="91425" marB="91425" marR="91425" marL="91425">
                    <a:solidFill>
                      <a:srgbClr val="CCCCCC"/>
                    </a:solidFill>
                  </a:tcPr>
                </a:tc>
                <a:tc>
                  <a:txBody>
                    <a:bodyPr/>
                    <a:lstStyle/>
                    <a:p>
                      <a:pPr indent="0" lvl="0" marL="0" rtl="0" algn="ctr">
                        <a:spcBef>
                          <a:spcPts val="0"/>
                        </a:spcBef>
                        <a:spcAft>
                          <a:spcPts val="0"/>
                        </a:spcAft>
                        <a:buNone/>
                      </a:pPr>
                      <a:r>
                        <a:rPr b="1" lang="en"/>
                        <a:t>gamma</a:t>
                      </a:r>
                      <a:endParaRPr b="1"/>
                    </a:p>
                  </a:txBody>
                  <a:tcPr marT="91425" marB="91425" marR="91425" marL="91425">
                    <a:solidFill>
                      <a:srgbClr val="CCCCCC"/>
                    </a:solidFill>
                  </a:tcPr>
                </a:tc>
                <a:tc>
                  <a:txBody>
                    <a:bodyPr/>
                    <a:lstStyle/>
                    <a:p>
                      <a:pPr indent="0" lvl="0" marL="0" rtl="0" algn="ctr">
                        <a:spcBef>
                          <a:spcPts val="0"/>
                        </a:spcBef>
                        <a:spcAft>
                          <a:spcPts val="0"/>
                        </a:spcAft>
                        <a:buNone/>
                      </a:pPr>
                      <a:r>
                        <a:rPr b="1" lang="en"/>
                        <a:t>GRU iterations</a:t>
                      </a:r>
                      <a:endParaRPr b="1"/>
                    </a:p>
                  </a:txBody>
                  <a:tcPr marT="91425" marB="91425" marR="91425" marL="91425">
                    <a:solidFill>
                      <a:srgbClr val="CCCCCC"/>
                    </a:solidFill>
                  </a:tcPr>
                </a:tc>
                <a:tc>
                  <a:txBody>
                    <a:bodyPr/>
                    <a:lstStyle/>
                    <a:p>
                      <a:pPr indent="0" lvl="0" marL="0" rtl="0" algn="ctr">
                        <a:spcBef>
                          <a:spcPts val="0"/>
                        </a:spcBef>
                        <a:spcAft>
                          <a:spcPts val="0"/>
                        </a:spcAft>
                        <a:buNone/>
                      </a:pPr>
                      <a:r>
                        <a:rPr b="1" lang="en"/>
                        <a:t>steps</a:t>
                      </a:r>
                      <a:endParaRPr b="1"/>
                    </a:p>
                  </a:txBody>
                  <a:tcPr marT="91425" marB="91425" marR="91425" marL="91425">
                    <a:solidFill>
                      <a:srgbClr val="CCCCCC"/>
                    </a:solidFill>
                  </a:tcPr>
                </a:tc>
                <a:tc>
                  <a:txBody>
                    <a:bodyPr/>
                    <a:lstStyle/>
                    <a:p>
                      <a:pPr indent="0" lvl="0" marL="0" rtl="0" algn="ctr">
                        <a:spcBef>
                          <a:spcPts val="0"/>
                        </a:spcBef>
                        <a:spcAft>
                          <a:spcPts val="0"/>
                        </a:spcAft>
                        <a:buNone/>
                      </a:pPr>
                      <a:r>
                        <a:rPr b="1" lang="en"/>
                        <a:t>Sintel(Clean)</a:t>
                      </a:r>
                      <a:endParaRPr b="1"/>
                    </a:p>
                  </a:txBody>
                  <a:tcPr marT="91425" marB="91425" marR="91425" marL="91425">
                    <a:solidFill>
                      <a:srgbClr val="CCCCCC"/>
                    </a:solidFill>
                  </a:tcPr>
                </a:tc>
                <a:tc>
                  <a:txBody>
                    <a:bodyPr/>
                    <a:lstStyle/>
                    <a:p>
                      <a:pPr indent="0" lvl="0" marL="0" rtl="0" algn="ctr">
                        <a:spcBef>
                          <a:spcPts val="0"/>
                        </a:spcBef>
                        <a:spcAft>
                          <a:spcPts val="0"/>
                        </a:spcAft>
                        <a:buNone/>
                      </a:pPr>
                      <a:r>
                        <a:rPr b="1" lang="en"/>
                        <a:t>Sintel (final)</a:t>
                      </a:r>
                      <a:endParaRPr b="1"/>
                    </a:p>
                  </a:txBody>
                  <a:tcPr marT="91425" marB="91425" marR="91425" marL="91425">
                    <a:solidFill>
                      <a:srgbClr val="CCCCCC"/>
                    </a:solidFill>
                  </a:tcPr>
                </a:tc>
              </a:tr>
              <a:tr h="630600">
                <a:tc>
                  <a:txBody>
                    <a:bodyPr/>
                    <a:lstStyle/>
                    <a:p>
                      <a:pPr indent="0" lvl="0" marL="0" rtl="0" algn="ctr">
                        <a:spcBef>
                          <a:spcPts val="0"/>
                        </a:spcBef>
                        <a:spcAft>
                          <a:spcPts val="0"/>
                        </a:spcAft>
                        <a:buNone/>
                      </a:pPr>
                      <a:r>
                        <a:rPr lang="en"/>
                        <a:t>10</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0.000125</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0.00001</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12</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5000</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4.24</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5.03</a:t>
                      </a:r>
                      <a:endParaRPr/>
                    </a:p>
                  </a:txBody>
                  <a:tcPr marT="91425" marB="91425" marR="91425" marL="91425">
                    <a:lnB cap="flat" cmpd="sng" w="9525">
                      <a:solidFill>
                        <a:srgbClr val="9E9E9E"/>
                      </a:solidFill>
                      <a:prstDash val="solid"/>
                      <a:round/>
                      <a:headEnd len="sm" w="sm" type="none"/>
                      <a:tailEnd len="sm" w="sm" type="none"/>
                    </a:lnB>
                  </a:tcPr>
                </a:tc>
              </a:tr>
              <a:tr h="630600">
                <a:tc>
                  <a:txBody>
                    <a:bodyPr/>
                    <a:lstStyle/>
                    <a:p>
                      <a:pPr indent="0" lvl="0" marL="0" rtl="0" algn="ctr">
                        <a:spcBef>
                          <a:spcPts val="0"/>
                        </a:spcBef>
                        <a:spcAft>
                          <a:spcPts val="0"/>
                        </a:spcAft>
                        <a:buNone/>
                      </a:pPr>
                      <a:r>
                        <a:rPr lang="en"/>
                        <a:t>10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0.000125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0.00001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10</a:t>
                      </a:r>
                      <a:r>
                        <a:rPr lang="en"/>
                        <a:t>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3.50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4.23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9875">
                <a:tc>
                  <a:txBody>
                    <a:bodyPr/>
                    <a:lstStyle/>
                    <a:p>
                      <a:pPr indent="0" lvl="0" marL="0" rtl="0" algn="ctr">
                        <a:spcBef>
                          <a:spcPts val="0"/>
                        </a:spcBef>
                        <a:spcAft>
                          <a:spcPts val="0"/>
                        </a:spcAft>
                        <a:buNone/>
                      </a:pPr>
                      <a:r>
                        <a:rPr lang="en"/>
                        <a:t>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0.00125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0.00001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3.76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4.52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9875">
                <a:tc>
                  <a:txBody>
                    <a:bodyPr/>
                    <a:lstStyle/>
                    <a:p>
                      <a:pPr indent="0" lvl="0" marL="0" rtl="0" algn="ctr">
                        <a:spcBef>
                          <a:spcPts val="0"/>
                        </a:spcBef>
                        <a:spcAft>
                          <a:spcPts val="0"/>
                        </a:spcAft>
                        <a:buNone/>
                      </a:pPr>
                      <a:r>
                        <a:rPr lang="en"/>
                        <a:t>10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0.00125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0.00001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10</a:t>
                      </a:r>
                      <a:r>
                        <a:rPr lang="en"/>
                        <a:t>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2.43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3.16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9875">
                <a:tc>
                  <a:txBody>
                    <a:bodyPr/>
                    <a:lstStyle/>
                    <a:p>
                      <a:pPr indent="0" lvl="0" marL="0" rtl="0" algn="ctr">
                        <a:spcBef>
                          <a:spcPts val="0"/>
                        </a:spcBef>
                        <a:spcAft>
                          <a:spcPts val="0"/>
                        </a:spcAft>
                        <a:buNone/>
                      </a:pPr>
                      <a:r>
                        <a:rPr lang="en"/>
                        <a:t>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0.00001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5.67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6.44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09875">
                <a:tc>
                  <a:txBody>
                    <a:bodyPr/>
                    <a:lstStyle/>
                    <a:p>
                      <a:pPr indent="0" lvl="0" marL="0" rtl="0" algn="ctr">
                        <a:spcBef>
                          <a:spcPts val="0"/>
                        </a:spcBef>
                        <a:spcAft>
                          <a:spcPts val="0"/>
                        </a:spcAft>
                        <a:buNone/>
                      </a:pPr>
                      <a:r>
                        <a:rPr lang="en"/>
                        <a:t>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0.00001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3.83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4.54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 1: Manual Hyperparameter tuning</a:t>
            </a:r>
            <a:endParaRPr/>
          </a:p>
          <a:p>
            <a:pPr indent="0" lvl="0" marL="0" rtl="0" algn="l">
              <a:spcBef>
                <a:spcPts val="0"/>
              </a:spcBef>
              <a:spcAft>
                <a:spcPts val="0"/>
              </a:spcAft>
              <a:buNone/>
            </a:pPr>
            <a:r>
              <a:t/>
            </a:r>
            <a:endParaRPr/>
          </a:p>
        </p:txBody>
      </p:sp>
      <p:graphicFrame>
        <p:nvGraphicFramePr>
          <p:cNvPr id="180" name="Google Shape;180;p30"/>
          <p:cNvGraphicFramePr/>
          <p:nvPr/>
        </p:nvGraphicFramePr>
        <p:xfrm>
          <a:off x="367850" y="1802735"/>
          <a:ext cx="3000000" cy="3000000"/>
        </p:xfrm>
        <a:graphic>
          <a:graphicData uri="http://schemas.openxmlformats.org/drawingml/2006/table">
            <a:tbl>
              <a:tblPr>
                <a:noFill/>
                <a:tableStyleId>{32EFB57A-D8BE-4793-ACED-60F2E9CCE0BD}</a:tableStyleId>
              </a:tblPr>
              <a:tblGrid>
                <a:gridCol w="1077150"/>
                <a:gridCol w="1077150"/>
                <a:gridCol w="1077150"/>
                <a:gridCol w="1077150"/>
                <a:gridCol w="1077150"/>
                <a:gridCol w="1077150"/>
                <a:gridCol w="1077150"/>
                <a:gridCol w="1077150"/>
              </a:tblGrid>
              <a:tr h="644775">
                <a:tc>
                  <a:txBody>
                    <a:bodyPr/>
                    <a:lstStyle/>
                    <a:p>
                      <a:pPr indent="0" lvl="0" marL="0" rtl="0" algn="ctr">
                        <a:spcBef>
                          <a:spcPts val="0"/>
                        </a:spcBef>
                        <a:spcAft>
                          <a:spcPts val="0"/>
                        </a:spcAft>
                        <a:buNone/>
                      </a:pPr>
                      <a:r>
                        <a:rPr b="1" lang="en"/>
                        <a:t>Batch Size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Learning rate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Weight decay</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gamma</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GRU iterations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steps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Sintel(Clean)</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Sintel (final)</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r>
              <a:tr h="619900">
                <a:tc>
                  <a:txBody>
                    <a:bodyPr/>
                    <a:lstStyle/>
                    <a:p>
                      <a:pPr indent="0" lvl="0" marL="0" rtl="0" algn="ctr">
                        <a:spcBef>
                          <a:spcPts val="0"/>
                        </a:spcBef>
                        <a:spcAft>
                          <a:spcPts val="0"/>
                        </a:spcAft>
                        <a:buNone/>
                      </a:pPr>
                      <a:r>
                        <a:rPr lang="en"/>
                        <a:t>10</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0.000125</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0.00001</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12</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5000</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4.25</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5.05</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7425">
                <a:tc>
                  <a:txBody>
                    <a:bodyPr/>
                    <a:lstStyle/>
                    <a:p>
                      <a:pPr indent="0" lvl="0" marL="0" rtl="0" algn="ctr">
                        <a:spcBef>
                          <a:spcPts val="0"/>
                        </a:spcBef>
                        <a:spcAft>
                          <a:spcPts val="0"/>
                        </a:spcAft>
                        <a:buNone/>
                      </a:pPr>
                      <a:r>
                        <a:rPr lang="en"/>
                        <a:t>10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0.000125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0.00001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10</a:t>
                      </a:r>
                      <a:r>
                        <a:rPr lang="en"/>
                        <a:t>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3.38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4.22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7425">
                <a:tc>
                  <a:txBody>
                    <a:bodyPr/>
                    <a:lstStyle/>
                    <a:p>
                      <a:pPr indent="0" lvl="0" marL="0" rtl="0" algn="ctr">
                        <a:spcBef>
                          <a:spcPts val="0"/>
                        </a:spcBef>
                        <a:spcAft>
                          <a:spcPts val="0"/>
                        </a:spcAft>
                        <a:buNone/>
                      </a:pPr>
                      <a:r>
                        <a:rPr lang="en"/>
                        <a:t>13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0.000125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0.00001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0.85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5.16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5.19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7425">
                <a:tc>
                  <a:txBody>
                    <a:bodyPr/>
                    <a:lstStyle/>
                    <a:p>
                      <a:pPr indent="0" lvl="0" marL="0" rtl="0" algn="ctr">
                        <a:spcBef>
                          <a:spcPts val="0"/>
                        </a:spcBef>
                        <a:spcAft>
                          <a:spcPts val="0"/>
                        </a:spcAft>
                        <a:buNone/>
                      </a:pPr>
                      <a:r>
                        <a:rPr lang="en"/>
                        <a:t>13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0.000125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0.00001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0.85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10</a:t>
                      </a:r>
                      <a:r>
                        <a:rPr lang="en"/>
                        <a:t>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4.06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4.79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 2 : One Cycle Learning	</a:t>
            </a:r>
            <a:endParaRPr/>
          </a:p>
        </p:txBody>
      </p:sp>
      <p:graphicFrame>
        <p:nvGraphicFramePr>
          <p:cNvPr id="186" name="Google Shape;186;p31"/>
          <p:cNvGraphicFramePr/>
          <p:nvPr/>
        </p:nvGraphicFramePr>
        <p:xfrm>
          <a:off x="311700" y="1388635"/>
          <a:ext cx="3000000" cy="3000000"/>
        </p:xfrm>
        <a:graphic>
          <a:graphicData uri="http://schemas.openxmlformats.org/drawingml/2006/table">
            <a:tbl>
              <a:tblPr>
                <a:noFill/>
                <a:tableStyleId>{32EFB57A-D8BE-4793-ACED-60F2E9CCE0BD}</a:tableStyleId>
              </a:tblPr>
              <a:tblGrid>
                <a:gridCol w="964625"/>
                <a:gridCol w="964625"/>
                <a:gridCol w="964625"/>
                <a:gridCol w="964625"/>
                <a:gridCol w="964625"/>
                <a:gridCol w="964625"/>
                <a:gridCol w="964625"/>
                <a:gridCol w="964625"/>
                <a:gridCol w="964625"/>
              </a:tblGrid>
              <a:tr h="633050">
                <a:tc>
                  <a:txBody>
                    <a:bodyPr/>
                    <a:lstStyle/>
                    <a:p>
                      <a:pPr indent="0" lvl="0" marL="0" rtl="0" algn="ctr">
                        <a:spcBef>
                          <a:spcPts val="0"/>
                        </a:spcBef>
                        <a:spcAft>
                          <a:spcPts val="0"/>
                        </a:spcAft>
                        <a:buNone/>
                      </a:pPr>
                      <a:r>
                        <a:rPr b="1" lang="en"/>
                        <a:t>Batch Size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Learning rate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Weight decay</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gamma</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GRU iterations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steps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cycle_momentum</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Sintel(Clean)</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Sintel (final)</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r>
              <a:tr h="608625">
                <a:tc>
                  <a:txBody>
                    <a:bodyPr/>
                    <a:lstStyle/>
                    <a:p>
                      <a:pPr indent="0" lvl="0" marL="0" rtl="0" algn="ctr">
                        <a:spcBef>
                          <a:spcPts val="0"/>
                        </a:spcBef>
                        <a:spcAft>
                          <a:spcPts val="0"/>
                        </a:spcAft>
                        <a:buNone/>
                      </a:pPr>
                      <a:r>
                        <a:rPr lang="en"/>
                        <a:t>13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0.000125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0.00001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0.85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10</a:t>
                      </a:r>
                      <a:r>
                        <a:rPr lang="en"/>
                        <a:t>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true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3.02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3.80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187" name="Google Shape;187;p31"/>
          <p:cNvPicPr preferRelativeResize="0"/>
          <p:nvPr/>
        </p:nvPicPr>
        <p:blipFill>
          <a:blip r:embed="rId3">
            <a:alphaModFix/>
          </a:blip>
          <a:stretch>
            <a:fillRect/>
          </a:stretch>
        </p:blipFill>
        <p:spPr>
          <a:xfrm>
            <a:off x="3205588" y="2902115"/>
            <a:ext cx="2893851" cy="201851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75" name="Google Shape;75;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85000" lnSpcReduction="20000"/>
          </a:bodyPr>
          <a:lstStyle/>
          <a:p>
            <a:pPr indent="-325755" lvl="0" marL="457200" rtl="0" algn="l">
              <a:lnSpc>
                <a:spcPct val="150000"/>
              </a:lnSpc>
              <a:spcBef>
                <a:spcPts val="0"/>
              </a:spcBef>
              <a:spcAft>
                <a:spcPts val="0"/>
              </a:spcAft>
              <a:buSzPct val="100000"/>
              <a:buChar char="●"/>
            </a:pPr>
            <a:r>
              <a:rPr lang="en"/>
              <a:t>Optical flow</a:t>
            </a:r>
            <a:endParaRPr/>
          </a:p>
          <a:p>
            <a:pPr indent="-325755" lvl="0" marL="457200" rtl="0" algn="l">
              <a:lnSpc>
                <a:spcPct val="150000"/>
              </a:lnSpc>
              <a:spcBef>
                <a:spcPts val="0"/>
              </a:spcBef>
              <a:spcAft>
                <a:spcPts val="0"/>
              </a:spcAft>
              <a:buSzPct val="100000"/>
              <a:buChar char="●"/>
            </a:pPr>
            <a:r>
              <a:rPr lang="en"/>
              <a:t>Abstract</a:t>
            </a:r>
            <a:endParaRPr/>
          </a:p>
          <a:p>
            <a:pPr indent="-325755" lvl="0" marL="457200" rtl="0" algn="l">
              <a:lnSpc>
                <a:spcPct val="150000"/>
              </a:lnSpc>
              <a:spcBef>
                <a:spcPts val="0"/>
              </a:spcBef>
              <a:spcAft>
                <a:spcPts val="0"/>
              </a:spcAft>
              <a:buSzPct val="100000"/>
              <a:buChar char="●"/>
            </a:pPr>
            <a:r>
              <a:rPr lang="en"/>
              <a:t>Related work</a:t>
            </a:r>
            <a:endParaRPr/>
          </a:p>
          <a:p>
            <a:pPr indent="-325755" lvl="0" marL="457200" rtl="0" algn="l">
              <a:lnSpc>
                <a:spcPct val="150000"/>
              </a:lnSpc>
              <a:spcBef>
                <a:spcPts val="0"/>
              </a:spcBef>
              <a:spcAft>
                <a:spcPts val="0"/>
              </a:spcAft>
              <a:buSzPct val="100000"/>
              <a:buChar char="●"/>
            </a:pPr>
            <a:r>
              <a:rPr lang="en"/>
              <a:t>Approach</a:t>
            </a:r>
            <a:endParaRPr/>
          </a:p>
          <a:p>
            <a:pPr indent="-325755" lvl="0" marL="457200" rtl="0" algn="l">
              <a:lnSpc>
                <a:spcPct val="150000"/>
              </a:lnSpc>
              <a:spcBef>
                <a:spcPts val="0"/>
              </a:spcBef>
              <a:spcAft>
                <a:spcPts val="0"/>
              </a:spcAft>
              <a:buSzPct val="100000"/>
              <a:buChar char="●"/>
            </a:pPr>
            <a:r>
              <a:rPr lang="en"/>
              <a:t>Methodology</a:t>
            </a:r>
            <a:endParaRPr/>
          </a:p>
          <a:p>
            <a:pPr indent="-325755" lvl="0" marL="457200" rtl="0" algn="l">
              <a:lnSpc>
                <a:spcPct val="150000"/>
              </a:lnSpc>
              <a:spcBef>
                <a:spcPts val="0"/>
              </a:spcBef>
              <a:spcAft>
                <a:spcPts val="0"/>
              </a:spcAft>
              <a:buSzPct val="100000"/>
              <a:buChar char="●"/>
            </a:pPr>
            <a:r>
              <a:rPr lang="en"/>
              <a:t>Dataset</a:t>
            </a:r>
            <a:endParaRPr/>
          </a:p>
          <a:p>
            <a:pPr indent="-325755" lvl="0" marL="457200" rtl="0" algn="l">
              <a:lnSpc>
                <a:spcPct val="150000"/>
              </a:lnSpc>
              <a:spcBef>
                <a:spcPts val="0"/>
              </a:spcBef>
              <a:spcAft>
                <a:spcPts val="0"/>
              </a:spcAft>
              <a:buSzPct val="100000"/>
              <a:buChar char="●"/>
            </a:pPr>
            <a:r>
              <a:rPr lang="en"/>
              <a:t>Experiments and Results</a:t>
            </a:r>
            <a:endParaRPr/>
          </a:p>
          <a:p>
            <a:pPr indent="-325755" lvl="0" marL="457200" rtl="0" algn="l">
              <a:lnSpc>
                <a:spcPct val="150000"/>
              </a:lnSpc>
              <a:spcBef>
                <a:spcPts val="0"/>
              </a:spcBef>
              <a:spcAft>
                <a:spcPts val="0"/>
              </a:spcAft>
              <a:buSzPct val="100000"/>
              <a:buChar char="●"/>
            </a:pPr>
            <a:r>
              <a:rPr lang="en"/>
              <a:t>Conclusion</a:t>
            </a:r>
            <a:endParaRPr/>
          </a:p>
          <a:p>
            <a:pPr indent="-325755" lvl="0" marL="457200" rtl="0" algn="l">
              <a:lnSpc>
                <a:spcPct val="150000"/>
              </a:lnSpc>
              <a:spcBef>
                <a:spcPts val="0"/>
              </a:spcBef>
              <a:spcAft>
                <a:spcPts val="0"/>
              </a:spcAft>
              <a:buSzPct val="100000"/>
              <a:buChar char="●"/>
            </a:pPr>
            <a:r>
              <a:rPr lang="en"/>
              <a:t>Future work</a:t>
            </a:r>
            <a:endParaRPr/>
          </a:p>
          <a:p>
            <a:pPr indent="-325755" lvl="0" marL="457200" rtl="0" algn="l">
              <a:lnSpc>
                <a:spcPct val="150000"/>
              </a:lnSpc>
              <a:spcBef>
                <a:spcPts val="0"/>
              </a:spcBef>
              <a:spcAft>
                <a:spcPts val="0"/>
              </a:spcAft>
              <a:buSzPct val="100000"/>
              <a:buChar char="●"/>
            </a:pPr>
            <a:r>
              <a:rPr lang="en"/>
              <a:t>References</a:t>
            </a:r>
            <a:endParaRPr/>
          </a:p>
        </p:txBody>
      </p:sp>
      <p:pic>
        <p:nvPicPr>
          <p:cNvPr id="76" name="Google Shape;76;p14"/>
          <p:cNvPicPr preferRelativeResize="0"/>
          <p:nvPr/>
        </p:nvPicPr>
        <p:blipFill>
          <a:blip r:embed="rId3">
            <a:alphaModFix/>
          </a:blip>
          <a:stretch>
            <a:fillRect/>
          </a:stretch>
        </p:blipFill>
        <p:spPr>
          <a:xfrm>
            <a:off x="4760922" y="758625"/>
            <a:ext cx="3671181" cy="1813124"/>
          </a:xfrm>
          <a:prstGeom prst="rect">
            <a:avLst/>
          </a:prstGeom>
          <a:noFill/>
          <a:ln>
            <a:noFill/>
          </a:ln>
        </p:spPr>
      </p:pic>
      <p:pic>
        <p:nvPicPr>
          <p:cNvPr id="77" name="Google Shape;77;p14"/>
          <p:cNvPicPr preferRelativeResize="0"/>
          <p:nvPr/>
        </p:nvPicPr>
        <p:blipFill>
          <a:blip r:embed="rId4">
            <a:alphaModFix/>
          </a:blip>
          <a:stretch>
            <a:fillRect/>
          </a:stretch>
        </p:blipFill>
        <p:spPr>
          <a:xfrm>
            <a:off x="4748925" y="2850399"/>
            <a:ext cx="3695175" cy="18053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 3 : Transfer Learning	</a:t>
            </a:r>
            <a:endParaRPr/>
          </a:p>
        </p:txBody>
      </p:sp>
      <p:graphicFrame>
        <p:nvGraphicFramePr>
          <p:cNvPr id="193" name="Google Shape;193;p32"/>
          <p:cNvGraphicFramePr/>
          <p:nvPr/>
        </p:nvGraphicFramePr>
        <p:xfrm>
          <a:off x="311700" y="1437960"/>
          <a:ext cx="3000000" cy="3000000"/>
        </p:xfrm>
        <a:graphic>
          <a:graphicData uri="http://schemas.openxmlformats.org/drawingml/2006/table">
            <a:tbl>
              <a:tblPr>
                <a:noFill/>
                <a:tableStyleId>{32EFB57A-D8BE-4793-ACED-60F2E9CCE0BD}</a:tableStyleId>
              </a:tblPr>
              <a:tblGrid>
                <a:gridCol w="1085200"/>
                <a:gridCol w="1085200"/>
                <a:gridCol w="1085200"/>
                <a:gridCol w="1085200"/>
                <a:gridCol w="1085200"/>
                <a:gridCol w="1085200"/>
                <a:gridCol w="1085200"/>
                <a:gridCol w="1085200"/>
              </a:tblGrid>
              <a:tr h="633050">
                <a:tc>
                  <a:txBody>
                    <a:bodyPr/>
                    <a:lstStyle/>
                    <a:p>
                      <a:pPr indent="0" lvl="0" marL="0" rtl="0" algn="ctr">
                        <a:spcBef>
                          <a:spcPts val="0"/>
                        </a:spcBef>
                        <a:spcAft>
                          <a:spcPts val="0"/>
                        </a:spcAft>
                        <a:buNone/>
                      </a:pPr>
                      <a:r>
                        <a:rPr b="1" lang="en"/>
                        <a:t>Batch Size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Learning rate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Weight decay</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gamma</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GRU iterations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steps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Sintel(Clean)</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b="1" lang="en"/>
                        <a:t>Sintel (final)</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r>
              <a:tr h="608625">
                <a:tc>
                  <a:txBody>
                    <a:bodyPr/>
                    <a:lstStyle/>
                    <a:p>
                      <a:pPr indent="0" lvl="0" marL="0" rtl="0" algn="ctr">
                        <a:spcBef>
                          <a:spcPts val="0"/>
                        </a:spcBef>
                        <a:spcAft>
                          <a:spcPts val="0"/>
                        </a:spcAft>
                        <a:buNone/>
                      </a:pPr>
                      <a:r>
                        <a:rPr lang="en"/>
                        <a:t>13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0.000125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0.00001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0.85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4.25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5.05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8625">
                <a:tc>
                  <a:txBody>
                    <a:bodyPr/>
                    <a:lstStyle/>
                    <a:p>
                      <a:pPr indent="0" lvl="0" marL="0" rtl="0" algn="ctr">
                        <a:spcBef>
                          <a:spcPts val="0"/>
                        </a:spcBef>
                        <a:spcAft>
                          <a:spcPts val="0"/>
                        </a:spcAft>
                        <a:buNone/>
                      </a:pPr>
                      <a:r>
                        <a:rPr lang="en"/>
                        <a:t>13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0.000125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0.00001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0.85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10000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2.10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3.26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8625">
                <a:tc>
                  <a:txBody>
                    <a:bodyPr/>
                    <a:lstStyle/>
                    <a:p>
                      <a:pPr indent="0" lvl="0" marL="0" rtl="0" algn="ctr">
                        <a:spcBef>
                          <a:spcPts val="0"/>
                        </a:spcBef>
                        <a:spcAft>
                          <a:spcPts val="0"/>
                        </a:spcAft>
                        <a:buNone/>
                      </a:pPr>
                      <a:r>
                        <a:rPr lang="en"/>
                        <a:t>13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0.000125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0.00001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0.85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5000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1.81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2.75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8625">
                <a:tc>
                  <a:txBody>
                    <a:bodyPr/>
                    <a:lstStyle/>
                    <a:p>
                      <a:pPr indent="0" lvl="0" marL="0" rtl="0" algn="ctr">
                        <a:spcBef>
                          <a:spcPts val="0"/>
                        </a:spcBef>
                        <a:spcAft>
                          <a:spcPts val="0"/>
                        </a:spcAft>
                        <a:buNone/>
                      </a:pPr>
                      <a:r>
                        <a:rPr lang="en"/>
                        <a:t>13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0.000125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0.00001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0.85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10000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1.60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2.34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Experiments 4 : Correlation Lookup Radius</a:t>
            </a:r>
            <a:endParaRPr/>
          </a:p>
        </p:txBody>
      </p:sp>
      <p:graphicFrame>
        <p:nvGraphicFramePr>
          <p:cNvPr id="199" name="Google Shape;199;p33"/>
          <p:cNvGraphicFramePr/>
          <p:nvPr/>
        </p:nvGraphicFramePr>
        <p:xfrm>
          <a:off x="3799025" y="2007300"/>
          <a:ext cx="3000000" cy="3000000"/>
        </p:xfrm>
        <a:graphic>
          <a:graphicData uri="http://schemas.openxmlformats.org/drawingml/2006/table">
            <a:tbl>
              <a:tblPr>
                <a:noFill/>
                <a:tableStyleId>{32EFB57A-D8BE-4793-ACED-60F2E9CCE0BD}</a:tableStyleId>
              </a:tblPr>
              <a:tblGrid>
                <a:gridCol w="1581600"/>
                <a:gridCol w="1581600"/>
                <a:gridCol w="1581600"/>
              </a:tblGrid>
              <a:tr h="396200">
                <a:tc>
                  <a:txBody>
                    <a:bodyPr/>
                    <a:lstStyle/>
                    <a:p>
                      <a:pPr indent="0" lvl="0" marL="0" rtl="0" algn="ctr">
                        <a:spcBef>
                          <a:spcPts val="0"/>
                        </a:spcBef>
                        <a:spcAft>
                          <a:spcPts val="0"/>
                        </a:spcAft>
                        <a:buNone/>
                      </a:pPr>
                      <a:r>
                        <a:rPr b="1" lang="en"/>
                        <a:t>Radius </a:t>
                      </a:r>
                      <a:endParaRPr b="1"/>
                    </a:p>
                  </a:txBody>
                  <a:tcPr marT="91425" marB="91425" marR="91425" marL="91425">
                    <a:solidFill>
                      <a:srgbClr val="D9D9D9"/>
                    </a:solidFill>
                  </a:tcPr>
                </a:tc>
                <a:tc>
                  <a:txBody>
                    <a:bodyPr/>
                    <a:lstStyle/>
                    <a:p>
                      <a:pPr indent="0" lvl="0" marL="0" rtl="0" algn="ctr">
                        <a:spcBef>
                          <a:spcPts val="0"/>
                        </a:spcBef>
                        <a:spcAft>
                          <a:spcPts val="0"/>
                        </a:spcAft>
                        <a:buNone/>
                      </a:pPr>
                      <a:r>
                        <a:rPr b="1" lang="en"/>
                        <a:t>Sintel(Clean)</a:t>
                      </a:r>
                      <a:endParaRPr b="1"/>
                    </a:p>
                  </a:txBody>
                  <a:tcPr marT="91425" marB="91425" marR="91425" marL="91425">
                    <a:solidFill>
                      <a:srgbClr val="D9D9D9"/>
                    </a:solidFill>
                  </a:tcPr>
                </a:tc>
                <a:tc>
                  <a:txBody>
                    <a:bodyPr/>
                    <a:lstStyle/>
                    <a:p>
                      <a:pPr indent="0" lvl="0" marL="0" rtl="0" algn="ctr">
                        <a:spcBef>
                          <a:spcPts val="0"/>
                        </a:spcBef>
                        <a:spcAft>
                          <a:spcPts val="0"/>
                        </a:spcAft>
                        <a:buNone/>
                      </a:pPr>
                      <a:r>
                        <a:rPr b="1" lang="en"/>
                        <a:t>Sintel (final)</a:t>
                      </a:r>
                      <a:endParaRPr b="1"/>
                    </a:p>
                  </a:txBody>
                  <a:tcPr marT="91425" marB="91425" marR="91425" marL="91425">
                    <a:solidFill>
                      <a:srgbClr val="D9D9D9"/>
                    </a:solidFill>
                  </a:tcPr>
                </a:tc>
              </a:tr>
              <a:tr h="396200">
                <a:tc>
                  <a:txBody>
                    <a:bodyPr/>
                    <a:lstStyle/>
                    <a:p>
                      <a:pPr indent="0" lvl="0" marL="0" rtl="0" algn="ctr">
                        <a:spcBef>
                          <a:spcPts val="0"/>
                        </a:spcBef>
                        <a:spcAft>
                          <a:spcPts val="0"/>
                        </a:spcAft>
                        <a:buNone/>
                      </a:pPr>
                      <a:r>
                        <a:rPr lang="en"/>
                        <a:t>4</a:t>
                      </a:r>
                      <a:endParaRPr/>
                    </a:p>
                  </a:txBody>
                  <a:tcPr marT="91425" marB="91425" marR="91425" marL="91425"/>
                </a:tc>
                <a:tc>
                  <a:txBody>
                    <a:bodyPr/>
                    <a:lstStyle/>
                    <a:p>
                      <a:pPr indent="0" lvl="0" marL="0" rtl="0" algn="ctr">
                        <a:spcBef>
                          <a:spcPts val="0"/>
                        </a:spcBef>
                        <a:spcAft>
                          <a:spcPts val="0"/>
                        </a:spcAft>
                        <a:buNone/>
                      </a:pPr>
                      <a:r>
                        <a:rPr lang="en"/>
                        <a:t>1.60</a:t>
                      </a:r>
                      <a:endParaRPr/>
                    </a:p>
                  </a:txBody>
                  <a:tcPr marT="91425" marB="91425" marR="91425" marL="91425"/>
                </a:tc>
                <a:tc>
                  <a:txBody>
                    <a:bodyPr/>
                    <a:lstStyle/>
                    <a:p>
                      <a:pPr indent="0" lvl="0" marL="0" rtl="0" algn="ctr">
                        <a:spcBef>
                          <a:spcPts val="0"/>
                        </a:spcBef>
                        <a:spcAft>
                          <a:spcPts val="0"/>
                        </a:spcAft>
                        <a:buNone/>
                      </a:pPr>
                      <a:r>
                        <a:rPr lang="en"/>
                        <a:t>2.34</a:t>
                      </a:r>
                      <a:endParaRPr/>
                    </a:p>
                  </a:txBody>
                  <a:tcPr marT="91425" marB="91425" marR="91425" marL="91425"/>
                </a:tc>
              </a:tr>
              <a:tr h="3962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1.58</a:t>
                      </a:r>
                      <a:endParaRPr/>
                    </a:p>
                  </a:txBody>
                  <a:tcPr marT="91425" marB="91425" marR="91425" marL="91425"/>
                </a:tc>
                <a:tc>
                  <a:txBody>
                    <a:bodyPr/>
                    <a:lstStyle/>
                    <a:p>
                      <a:pPr indent="0" lvl="0" marL="0" rtl="0" algn="ctr">
                        <a:spcBef>
                          <a:spcPts val="0"/>
                        </a:spcBef>
                        <a:spcAft>
                          <a:spcPts val="0"/>
                        </a:spcAft>
                        <a:buNone/>
                      </a:pPr>
                      <a:r>
                        <a:rPr lang="en"/>
                        <a:t>2.20</a:t>
                      </a:r>
                      <a:endParaRPr/>
                    </a:p>
                  </a:txBody>
                  <a:tcPr marT="91425" marB="91425" marR="91425" marL="91425"/>
                </a:tc>
              </a:tr>
              <a:tr h="609575">
                <a:tc>
                  <a:txBody>
                    <a:bodyPr/>
                    <a:lstStyle/>
                    <a:p>
                      <a:pPr indent="0" lvl="0" marL="0" rtl="0" algn="ctr">
                        <a:spcBef>
                          <a:spcPts val="0"/>
                        </a:spcBef>
                        <a:spcAft>
                          <a:spcPts val="0"/>
                        </a:spcAft>
                        <a:buNone/>
                      </a:pPr>
                      <a:r>
                        <a:rPr lang="en"/>
                        <a:t>5</a:t>
                      </a:r>
                      <a:endParaRPr/>
                    </a:p>
                  </a:txBody>
                  <a:tcPr marT="91425" marB="91425" marR="91425" marL="91425"/>
                </a:tc>
                <a:tc>
                  <a:txBody>
                    <a:bodyPr/>
                    <a:lstStyle/>
                    <a:p>
                      <a:pPr indent="0" lvl="0" marL="0" rtl="0" algn="ctr">
                        <a:spcBef>
                          <a:spcPts val="0"/>
                        </a:spcBef>
                        <a:spcAft>
                          <a:spcPts val="0"/>
                        </a:spcAft>
                        <a:buNone/>
                      </a:pPr>
                      <a:r>
                        <a:rPr lang="en"/>
                        <a:t>1.56</a:t>
                      </a:r>
                      <a:endParaRPr sz="1050">
                        <a:highlight>
                          <a:srgbClr val="FFFFFF"/>
                        </a:highlight>
                      </a:endParaRPr>
                    </a:p>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2.29</a:t>
                      </a:r>
                      <a:endParaRPr/>
                    </a:p>
                  </a:txBody>
                  <a:tcPr marT="91425" marB="91425" marR="91425" marL="91425"/>
                </a:tc>
              </a:tr>
            </a:tbl>
          </a:graphicData>
        </a:graphic>
      </p:graphicFrame>
      <p:pic>
        <p:nvPicPr>
          <p:cNvPr id="200" name="Google Shape;200;p33"/>
          <p:cNvPicPr preferRelativeResize="0"/>
          <p:nvPr/>
        </p:nvPicPr>
        <p:blipFill>
          <a:blip r:embed="rId3">
            <a:alphaModFix/>
          </a:blip>
          <a:stretch>
            <a:fillRect/>
          </a:stretch>
        </p:blipFill>
        <p:spPr>
          <a:xfrm>
            <a:off x="311700" y="1536000"/>
            <a:ext cx="2685700" cy="2653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311700" y="176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Optical Flow</a:t>
            </a:r>
            <a:endParaRPr/>
          </a:p>
        </p:txBody>
      </p:sp>
      <p:pic>
        <p:nvPicPr>
          <p:cNvPr id="206" name="Google Shape;206;p34"/>
          <p:cNvPicPr preferRelativeResize="0"/>
          <p:nvPr/>
        </p:nvPicPr>
        <p:blipFill rotWithShape="1">
          <a:blip r:embed="rId3">
            <a:alphaModFix/>
          </a:blip>
          <a:srcRect b="0" l="0" r="0" t="7244"/>
          <a:stretch/>
        </p:blipFill>
        <p:spPr>
          <a:xfrm>
            <a:off x="411450" y="1088050"/>
            <a:ext cx="4160549" cy="3810449"/>
          </a:xfrm>
          <a:prstGeom prst="rect">
            <a:avLst/>
          </a:prstGeom>
          <a:noFill/>
          <a:ln cap="flat" cmpd="sng" w="19050">
            <a:solidFill>
              <a:schemeClr val="dk2"/>
            </a:solidFill>
            <a:prstDash val="solid"/>
            <a:round/>
            <a:headEnd len="sm" w="sm" type="none"/>
            <a:tailEnd len="sm" w="sm" type="none"/>
          </a:ln>
        </p:spPr>
      </p:pic>
      <p:pic>
        <p:nvPicPr>
          <p:cNvPr id="207" name="Google Shape;207;p34"/>
          <p:cNvPicPr preferRelativeResize="0"/>
          <p:nvPr/>
        </p:nvPicPr>
        <p:blipFill rotWithShape="1">
          <a:blip r:embed="rId4">
            <a:alphaModFix/>
          </a:blip>
          <a:srcRect b="0" l="0" r="0" t="5802"/>
          <a:stretch/>
        </p:blipFill>
        <p:spPr>
          <a:xfrm>
            <a:off x="4671850" y="1088050"/>
            <a:ext cx="4347750" cy="381044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5"/>
          <p:cNvPicPr preferRelativeResize="0"/>
          <p:nvPr/>
        </p:nvPicPr>
        <p:blipFill rotWithShape="1">
          <a:blip r:embed="rId3">
            <a:alphaModFix/>
          </a:blip>
          <a:srcRect b="1638" l="0" r="0" t="7361"/>
          <a:stretch/>
        </p:blipFill>
        <p:spPr>
          <a:xfrm>
            <a:off x="1661925" y="346200"/>
            <a:ext cx="5424550" cy="43663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6"/>
          <p:cNvPicPr preferRelativeResize="0"/>
          <p:nvPr/>
        </p:nvPicPr>
        <p:blipFill rotWithShape="1">
          <a:blip r:embed="rId3">
            <a:alphaModFix/>
          </a:blip>
          <a:srcRect b="1925" l="0" r="0" t="7691"/>
          <a:stretch/>
        </p:blipFill>
        <p:spPr>
          <a:xfrm>
            <a:off x="1629225" y="155425"/>
            <a:ext cx="5454450" cy="46489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37"/>
          <p:cNvPicPr preferRelativeResize="0"/>
          <p:nvPr/>
        </p:nvPicPr>
        <p:blipFill rotWithShape="1">
          <a:blip r:embed="rId3">
            <a:alphaModFix/>
          </a:blip>
          <a:srcRect b="1928" l="0" r="0" t="7549"/>
          <a:stretch/>
        </p:blipFill>
        <p:spPr>
          <a:xfrm>
            <a:off x="1622275" y="243763"/>
            <a:ext cx="5412249" cy="465597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28" name="Google Shape;228;p38"/>
          <p:cNvSpPr txBox="1"/>
          <p:nvPr>
            <p:ph idx="1" type="body"/>
          </p:nvPr>
        </p:nvSpPr>
        <p:spPr>
          <a:xfrm>
            <a:off x="368050" y="1301550"/>
            <a:ext cx="8520600" cy="33027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Based on the experiments we did on the Sintel dataset we got comparative performance to RAFT original model and better performance to RAFT small model. </a:t>
            </a:r>
            <a:endParaRPr/>
          </a:p>
          <a:p>
            <a:pPr indent="-342900" lvl="0" marL="457200" rtl="0" algn="just">
              <a:spcBef>
                <a:spcPts val="1000"/>
              </a:spcBef>
              <a:spcAft>
                <a:spcPts val="1000"/>
              </a:spcAft>
              <a:buSzPts val="1800"/>
              <a:buChar char="●"/>
            </a:pPr>
            <a:r>
              <a:rPr lang="en"/>
              <a:t>Also the best results were obtained when we used transfer learning on a pretrained model. The model is also trained for less steps than the original number of steps mentioned in RAFT.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234" name="Google Shape;234;p3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W</a:t>
            </a:r>
            <a:r>
              <a:rPr lang="en"/>
              <a:t>e would like to improve the architecture further by modifying the correlation pyramid as well as GRU iterations part because that is an iterative process and take some time but essential for good prediction of optical flow using context information from first image. In future we will try to improve that pipeline as well. Also the EPE can be improved further with respect to base RAFT.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40" name="Google Shape;240;p4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04800" lvl="0" marL="457200" rtl="0" algn="l">
              <a:lnSpc>
                <a:spcPct val="132692"/>
              </a:lnSpc>
              <a:spcBef>
                <a:spcPts val="0"/>
              </a:spcBef>
              <a:spcAft>
                <a:spcPts val="0"/>
              </a:spcAft>
              <a:buClr>
                <a:srgbClr val="212529"/>
              </a:buClr>
              <a:buSzPts val="1200"/>
              <a:buFont typeface="Arial"/>
              <a:buChar char="●"/>
            </a:pPr>
            <a:r>
              <a:rPr lang="en" sz="1200">
                <a:solidFill>
                  <a:srgbClr val="212529"/>
                </a:solidFill>
                <a:highlight>
                  <a:srgbClr val="FFFFFF"/>
                </a:highlight>
                <a:latin typeface="Arial"/>
                <a:ea typeface="Arial"/>
                <a:cs typeface="Arial"/>
                <a:sym typeface="Arial"/>
              </a:rPr>
              <a:t>Zachary Teed, &amp; Jia Deng. (2020). RAFT: Recurrent All-Pairs Field Transforms for Optical Flow.</a:t>
            </a:r>
            <a:endParaRPr sz="1200">
              <a:solidFill>
                <a:srgbClr val="212529"/>
              </a:solidFill>
              <a:highlight>
                <a:srgbClr val="FFFFFF"/>
              </a:highlight>
              <a:latin typeface="Arial"/>
              <a:ea typeface="Arial"/>
              <a:cs typeface="Arial"/>
              <a:sym typeface="Arial"/>
            </a:endParaRPr>
          </a:p>
          <a:p>
            <a:pPr indent="0" lvl="0" marL="914400" rtl="0" algn="l">
              <a:lnSpc>
                <a:spcPct val="132692"/>
              </a:lnSpc>
              <a:spcBef>
                <a:spcPts val="0"/>
              </a:spcBef>
              <a:spcAft>
                <a:spcPts val="0"/>
              </a:spcAft>
              <a:buNone/>
            </a:pPr>
            <a:r>
              <a:t/>
            </a:r>
            <a:endParaRPr sz="1200">
              <a:solidFill>
                <a:srgbClr val="212529"/>
              </a:solidFill>
              <a:highlight>
                <a:srgbClr val="FFFFFF"/>
              </a:highlight>
              <a:latin typeface="Arial"/>
              <a:ea typeface="Arial"/>
              <a:cs typeface="Arial"/>
              <a:sym typeface="Arial"/>
            </a:endParaRPr>
          </a:p>
          <a:p>
            <a:pPr indent="-304800" lvl="0" marL="457200" rtl="0" algn="l">
              <a:lnSpc>
                <a:spcPct val="132692"/>
              </a:lnSpc>
              <a:spcBef>
                <a:spcPts val="0"/>
              </a:spcBef>
              <a:spcAft>
                <a:spcPts val="0"/>
              </a:spcAft>
              <a:buClr>
                <a:srgbClr val="212529"/>
              </a:buClr>
              <a:buSzPts val="1200"/>
              <a:buFont typeface="Arial"/>
              <a:buChar char="●"/>
            </a:pPr>
            <a:r>
              <a:rPr lang="en" sz="1200">
                <a:solidFill>
                  <a:srgbClr val="212529"/>
                </a:solidFill>
                <a:highlight>
                  <a:srgbClr val="FFFFFF"/>
                </a:highlight>
                <a:latin typeface="Arial"/>
                <a:ea typeface="Arial"/>
                <a:cs typeface="Arial"/>
                <a:sym typeface="Arial"/>
              </a:rPr>
              <a:t>Leslie N. Smith (2018). A disciplined approach to neural network hyper-parameters: Part 1 - learning rate, batch size, momentum, and weight decay</a:t>
            </a:r>
            <a:r>
              <a:rPr i="1" lang="en" sz="1200">
                <a:solidFill>
                  <a:srgbClr val="212529"/>
                </a:solidFill>
                <a:highlight>
                  <a:srgbClr val="FFFFFF"/>
                </a:highlight>
                <a:latin typeface="Arial"/>
                <a:ea typeface="Arial"/>
                <a:cs typeface="Arial"/>
                <a:sym typeface="Arial"/>
              </a:rPr>
              <a:t>. CoRR, abs/1803.09820.</a:t>
            </a:r>
            <a:endParaRPr sz="1200">
              <a:solidFill>
                <a:srgbClr val="212529"/>
              </a:solidFill>
              <a:highlight>
                <a:srgbClr val="FFFFFF"/>
              </a:highlight>
              <a:latin typeface="Arial"/>
              <a:ea typeface="Arial"/>
              <a:cs typeface="Arial"/>
              <a:sym typeface="Arial"/>
            </a:endParaRPr>
          </a:p>
          <a:p>
            <a:pPr indent="0" lvl="0" marL="914400" rtl="0" algn="l">
              <a:lnSpc>
                <a:spcPct val="132692"/>
              </a:lnSpc>
              <a:spcBef>
                <a:spcPts val="0"/>
              </a:spcBef>
              <a:spcAft>
                <a:spcPts val="0"/>
              </a:spcAft>
              <a:buNone/>
            </a:pPr>
            <a:r>
              <a:t/>
            </a:r>
            <a:endParaRPr sz="1200">
              <a:solidFill>
                <a:srgbClr val="212529"/>
              </a:solidFill>
              <a:highlight>
                <a:srgbClr val="FFFFFF"/>
              </a:highlight>
              <a:latin typeface="Arial"/>
              <a:ea typeface="Arial"/>
              <a:cs typeface="Arial"/>
              <a:sym typeface="Arial"/>
            </a:endParaRPr>
          </a:p>
          <a:p>
            <a:pPr indent="-304800" lvl="0" marL="457200" rtl="0" algn="l">
              <a:lnSpc>
                <a:spcPct val="132692"/>
              </a:lnSpc>
              <a:spcBef>
                <a:spcPts val="0"/>
              </a:spcBef>
              <a:spcAft>
                <a:spcPts val="0"/>
              </a:spcAft>
              <a:buClr>
                <a:srgbClr val="212529"/>
              </a:buClr>
              <a:buSzPts val="1200"/>
              <a:buFont typeface="Arial"/>
              <a:buChar char="●"/>
            </a:pPr>
            <a:r>
              <a:rPr lang="en" sz="1200" u="sng">
                <a:solidFill>
                  <a:schemeClr val="hlink"/>
                </a:solidFill>
                <a:highlight>
                  <a:srgbClr val="FFFFFF"/>
                </a:highlight>
                <a:latin typeface="Arial"/>
                <a:ea typeface="Arial"/>
                <a:cs typeface="Arial"/>
                <a:sym typeface="Arial"/>
                <a:hlinkClick r:id="rId3"/>
              </a:rPr>
              <a:t>https://opencv-python-tutroals.readthedocs.io/en/latest/py_tutorials/py_video/py_lucas_kanade/py_lucas_kanade.html</a:t>
            </a:r>
            <a:endParaRPr b="1" sz="1200" u="sng">
              <a:solidFill>
                <a:srgbClr val="000000"/>
              </a:solidFill>
              <a:highlight>
                <a:srgbClr val="FFFFFF"/>
              </a:highlight>
              <a:latin typeface="Arial"/>
              <a:ea typeface="Arial"/>
              <a:cs typeface="Arial"/>
              <a:sym typeface="Arial"/>
            </a:endParaRPr>
          </a:p>
          <a:p>
            <a:pPr indent="0" lvl="0" marL="914400" rtl="0" algn="l">
              <a:lnSpc>
                <a:spcPct val="132692"/>
              </a:lnSpc>
              <a:spcBef>
                <a:spcPts val="0"/>
              </a:spcBef>
              <a:spcAft>
                <a:spcPts val="0"/>
              </a:spcAft>
              <a:buNone/>
            </a:pPr>
            <a:r>
              <a:t/>
            </a:r>
            <a:endParaRPr b="1" sz="1200" u="sng">
              <a:solidFill>
                <a:srgbClr val="000000"/>
              </a:solidFill>
              <a:highlight>
                <a:srgbClr val="FFFFFF"/>
              </a:highlight>
              <a:latin typeface="Arial"/>
              <a:ea typeface="Arial"/>
              <a:cs typeface="Arial"/>
              <a:sym typeface="Arial"/>
            </a:endParaRPr>
          </a:p>
          <a:p>
            <a:pPr indent="-304800" lvl="0" marL="457200" rtl="0" algn="l">
              <a:lnSpc>
                <a:spcPct val="132692"/>
              </a:lnSpc>
              <a:spcBef>
                <a:spcPts val="0"/>
              </a:spcBef>
              <a:spcAft>
                <a:spcPts val="0"/>
              </a:spcAft>
              <a:buClr>
                <a:srgbClr val="212529"/>
              </a:buClr>
              <a:buSzPts val="1200"/>
              <a:buFont typeface="Arial"/>
              <a:buChar char="●"/>
            </a:pPr>
            <a:r>
              <a:rPr lang="en" sz="1200">
                <a:solidFill>
                  <a:srgbClr val="000000"/>
                </a:solidFill>
                <a:highlight>
                  <a:srgbClr val="FFFFFF"/>
                </a:highlight>
                <a:latin typeface="Arial"/>
                <a:ea typeface="Arial"/>
                <a:cs typeface="Arial"/>
                <a:sym typeface="Arial"/>
              </a:rPr>
              <a:t>FlowNet 2.0: Evolution of Optical Flow Estimation with Deep Networks(2018)</a:t>
            </a:r>
            <a:endParaRPr sz="1200">
              <a:solidFill>
                <a:srgbClr val="000000"/>
              </a:solidFill>
              <a:highlight>
                <a:srgbClr val="FFFFFF"/>
              </a:highlight>
              <a:latin typeface="Arial"/>
              <a:ea typeface="Arial"/>
              <a:cs typeface="Arial"/>
              <a:sym typeface="Arial"/>
            </a:endParaRPr>
          </a:p>
          <a:p>
            <a:pPr indent="0" lvl="0" marL="914400" rtl="0" algn="l">
              <a:lnSpc>
                <a:spcPct val="132692"/>
              </a:lnSpc>
              <a:spcBef>
                <a:spcPts val="0"/>
              </a:spcBef>
              <a:spcAft>
                <a:spcPts val="0"/>
              </a:spcAft>
              <a:buNone/>
            </a:pPr>
            <a:r>
              <a:t/>
            </a:r>
            <a:endParaRPr sz="1200">
              <a:solidFill>
                <a:srgbClr val="000000"/>
              </a:solidFill>
              <a:highlight>
                <a:srgbClr val="FFFFFF"/>
              </a:highlight>
              <a:latin typeface="Arial"/>
              <a:ea typeface="Arial"/>
              <a:cs typeface="Arial"/>
              <a:sym typeface="Arial"/>
            </a:endParaRPr>
          </a:p>
          <a:p>
            <a:pPr indent="-304800" lvl="0" marL="457200" rtl="0" algn="l">
              <a:lnSpc>
                <a:spcPct val="132692"/>
              </a:lnSpc>
              <a:spcBef>
                <a:spcPts val="0"/>
              </a:spcBef>
              <a:spcAft>
                <a:spcPts val="0"/>
              </a:spcAft>
              <a:buClr>
                <a:srgbClr val="212529"/>
              </a:buClr>
              <a:buSzPts val="1200"/>
              <a:buFont typeface="Arial"/>
              <a:buChar char="●"/>
            </a:pPr>
            <a:r>
              <a:rPr lang="en" sz="1200">
                <a:solidFill>
                  <a:srgbClr val="000000"/>
                </a:solidFill>
                <a:highlight>
                  <a:srgbClr val="FFFFFF"/>
                </a:highlight>
                <a:latin typeface="Arial"/>
                <a:ea typeface="Arial"/>
                <a:cs typeface="Arial"/>
                <a:sym typeface="Arial"/>
              </a:rPr>
              <a:t>Liteflownet: A lightweight convolutional neural network for optical flow estimation. In: Proceedings of the IEEE conference on computer vision and pattern recognition(2018):</a:t>
            </a:r>
            <a:endParaRPr sz="1200">
              <a:solidFill>
                <a:srgbClr val="000000"/>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241225" y="165297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7140"/>
              <a:t>Thank You</a:t>
            </a:r>
            <a:endParaRPr sz="714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Optical Flow 	</a:t>
            </a:r>
            <a:endParaRPr/>
          </a:p>
        </p:txBody>
      </p:sp>
      <p:sp>
        <p:nvSpPr>
          <p:cNvPr id="83" name="Google Shape;83;p1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Optical flow is the task of estimating per-pixel motion between video frames. It is a long-standing vision problem that remains unsolved. The best systems are limited by difficulties including fast-moving objects, occlusions, motion blur, and textureless surfaces.</a:t>
            </a:r>
            <a:endParaRPr/>
          </a:p>
          <a:p>
            <a:pPr indent="0" lvl="0" marL="0" rtl="0" algn="l">
              <a:spcBef>
                <a:spcPts val="1200"/>
              </a:spcBef>
              <a:spcAft>
                <a:spcPts val="1200"/>
              </a:spcAft>
              <a:buNone/>
            </a:pPr>
            <a:r>
              <a:t/>
            </a:r>
            <a:endParaRPr/>
          </a:p>
        </p:txBody>
      </p:sp>
      <p:pic>
        <p:nvPicPr>
          <p:cNvPr id="84" name="Google Shape;84;p15"/>
          <p:cNvPicPr preferRelativeResize="0"/>
          <p:nvPr/>
        </p:nvPicPr>
        <p:blipFill>
          <a:blip r:embed="rId3">
            <a:alphaModFix/>
          </a:blip>
          <a:stretch>
            <a:fillRect/>
          </a:stretch>
        </p:blipFill>
        <p:spPr>
          <a:xfrm>
            <a:off x="651750" y="2675275"/>
            <a:ext cx="7840501" cy="22024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Abstract</a:t>
            </a:r>
            <a:endParaRPr/>
          </a:p>
        </p:txBody>
      </p:sp>
      <p:sp>
        <p:nvSpPr>
          <p:cNvPr id="90" name="Google Shape;90;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92500" lnSpcReduction="20000"/>
          </a:bodyPr>
          <a:lstStyle/>
          <a:p>
            <a:pPr indent="-334327" lvl="0" marL="457200" rtl="0" algn="just">
              <a:spcBef>
                <a:spcPts val="0"/>
              </a:spcBef>
              <a:spcAft>
                <a:spcPts val="0"/>
              </a:spcAft>
              <a:buSzPct val="100000"/>
              <a:buChar char="●"/>
            </a:pPr>
            <a:r>
              <a:rPr lang="en"/>
              <a:t>Recurrent All-Pairs Field Transforms (RAFT), a new deep network architecture for optical flow. RAFT extracts per- pixel features, builds multi-scale 4D correlation volumes for all pairs of pixels, and iteratively updates a flow field through a recurrent unit that performs lookups on the correlation volumes. </a:t>
            </a:r>
            <a:endParaRPr/>
          </a:p>
          <a:p>
            <a:pPr indent="-334327" lvl="0" marL="457200" rtl="0" algn="just">
              <a:spcBef>
                <a:spcPts val="1000"/>
              </a:spcBef>
              <a:spcAft>
                <a:spcPts val="0"/>
              </a:spcAft>
              <a:buSzPct val="100000"/>
              <a:buChar char="●"/>
            </a:pPr>
            <a:r>
              <a:rPr lang="en"/>
              <a:t>RAFT achieves state- of-the-art performance. On KITTI, RAFT achieves an F1-all error of 5.10%, a 16% error reduction from the best published result (6.10%). On Sintel (final pass), RAFT obtains an end-point-error of 2.855 pixels</a:t>
            </a:r>
            <a:r>
              <a:rPr lang="en"/>
              <a:t>, </a:t>
            </a:r>
            <a:r>
              <a:rPr lang="en"/>
              <a:t>a 30% error reduction from the best published result (4.098 pixels). </a:t>
            </a:r>
            <a:endParaRPr/>
          </a:p>
          <a:p>
            <a:pPr indent="-334327" lvl="0" marL="457200" rtl="0" algn="just">
              <a:spcBef>
                <a:spcPts val="1000"/>
              </a:spcBef>
              <a:spcAft>
                <a:spcPts val="0"/>
              </a:spcAft>
              <a:buSzPct val="100000"/>
              <a:buChar char="●"/>
            </a:pPr>
            <a:r>
              <a:rPr lang="en"/>
              <a:t>In addition, RAFT has strong cross-dataset generalization as well as high efficiency in inference time, training speed, and parameter count.</a:t>
            </a:r>
            <a:endParaRPr/>
          </a:p>
          <a:p>
            <a:pPr indent="0" lvl="0" marL="0" rtl="0" algn="l">
              <a:spcBef>
                <a:spcPts val="10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work</a:t>
            </a:r>
            <a:endParaRPr/>
          </a:p>
        </p:txBody>
      </p:sp>
      <p:sp>
        <p:nvSpPr>
          <p:cNvPr id="96" name="Google Shape;96;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Direct Flow prediction:</a:t>
            </a:r>
            <a:endParaRPr/>
          </a:p>
          <a:p>
            <a:pPr indent="-317500" lvl="1" marL="914400" rtl="0" algn="l">
              <a:spcBef>
                <a:spcPts val="0"/>
              </a:spcBef>
              <a:spcAft>
                <a:spcPts val="0"/>
              </a:spcAft>
              <a:buSzPts val="1400"/>
              <a:buChar char="○"/>
            </a:pPr>
            <a:r>
              <a:rPr lang="en"/>
              <a:t>Supervised task</a:t>
            </a:r>
            <a:endParaRPr/>
          </a:p>
          <a:p>
            <a:pPr indent="-317500" lvl="1" marL="914400" rtl="0" algn="l">
              <a:spcBef>
                <a:spcPts val="0"/>
              </a:spcBef>
              <a:spcAft>
                <a:spcPts val="0"/>
              </a:spcAft>
              <a:buSzPts val="1400"/>
              <a:buChar char="○"/>
            </a:pPr>
            <a:r>
              <a:rPr lang="en"/>
              <a:t>Direct prediction using encoder decoder</a:t>
            </a:r>
            <a:endParaRPr/>
          </a:p>
          <a:p>
            <a:pPr indent="-317500" lvl="1" marL="914400" rtl="0" algn="l">
              <a:spcBef>
                <a:spcPts val="0"/>
              </a:spcBef>
              <a:spcAft>
                <a:spcPts val="0"/>
              </a:spcAft>
              <a:buSzPts val="1400"/>
              <a:buChar char="○"/>
            </a:pPr>
            <a:r>
              <a:rPr lang="en"/>
              <a:t>Usually multiple encoders and decoders are stacked to have a coarse refinement.</a:t>
            </a:r>
            <a:endParaRPr/>
          </a:p>
          <a:p>
            <a:pPr indent="-317500" lvl="1" marL="914400" rtl="0" algn="l">
              <a:lnSpc>
                <a:spcPct val="200000"/>
              </a:lnSpc>
              <a:spcBef>
                <a:spcPts val="0"/>
              </a:spcBef>
              <a:spcAft>
                <a:spcPts val="0"/>
              </a:spcAft>
              <a:buSzPts val="1400"/>
              <a:buChar char="○"/>
            </a:pPr>
            <a:r>
              <a:rPr lang="en"/>
              <a:t>FlowNet</a:t>
            </a:r>
            <a:endParaRPr/>
          </a:p>
          <a:p>
            <a:pPr indent="-342900" lvl="0" marL="457200" rtl="0" algn="l">
              <a:spcBef>
                <a:spcPts val="0"/>
              </a:spcBef>
              <a:spcAft>
                <a:spcPts val="0"/>
              </a:spcAft>
              <a:buSzPts val="1800"/>
              <a:buChar char="●"/>
            </a:pPr>
            <a:r>
              <a:rPr lang="en"/>
              <a:t>Iterative refinement of optical flow:</a:t>
            </a:r>
            <a:endParaRPr/>
          </a:p>
          <a:p>
            <a:pPr indent="-317500" lvl="1" marL="914400" rtl="0" algn="l">
              <a:spcBef>
                <a:spcPts val="0"/>
              </a:spcBef>
              <a:spcAft>
                <a:spcPts val="0"/>
              </a:spcAft>
              <a:buSzPts val="1400"/>
              <a:buChar char="○"/>
            </a:pPr>
            <a:r>
              <a:rPr lang="en"/>
              <a:t>Using a subnetwork to iteratively update the residual of optical flow</a:t>
            </a:r>
            <a:endParaRPr/>
          </a:p>
          <a:p>
            <a:pPr indent="-317500" lvl="1" marL="914400" rtl="0" algn="l">
              <a:spcBef>
                <a:spcPts val="0"/>
              </a:spcBef>
              <a:spcAft>
                <a:spcPts val="0"/>
              </a:spcAft>
              <a:buSzPts val="1400"/>
              <a:buChar char="○"/>
            </a:pPr>
            <a:r>
              <a:rPr lang="en"/>
              <a:t>Limited by subnetwork size.</a:t>
            </a:r>
            <a:endParaRPr/>
          </a:p>
          <a:p>
            <a:pPr indent="-317500" lvl="1" marL="914400" rtl="0" algn="l">
              <a:spcBef>
                <a:spcPts val="0"/>
              </a:spcBef>
              <a:spcAft>
                <a:spcPts val="0"/>
              </a:spcAft>
              <a:buSzPts val="1400"/>
              <a:buChar char="○"/>
            </a:pPr>
            <a:r>
              <a:rPr lang="en"/>
              <a:t>A typical work(Iterative residual refinement) on this iterate 5 times, RAFT uses small module and iterate over 100 times.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Learning to optimize</a:t>
            </a:r>
            <a:endParaRPr/>
          </a:p>
          <a:p>
            <a:pPr indent="-317500" lvl="1" marL="914400" rtl="0" algn="l">
              <a:spcBef>
                <a:spcPts val="0"/>
              </a:spcBef>
              <a:spcAft>
                <a:spcPts val="0"/>
              </a:spcAft>
              <a:buSzPts val="1400"/>
              <a:buChar char="○"/>
            </a:pPr>
            <a:r>
              <a:rPr lang="en"/>
              <a:t>Network can be used to predict the input parameter of optimization problem, and therefore can be trained end to end as long as the optimization process is differentiable.</a:t>
            </a:r>
            <a:endParaRPr/>
          </a:p>
          <a:p>
            <a:pPr indent="-317500" lvl="1" marL="914400" rtl="0" algn="l">
              <a:spcBef>
                <a:spcPts val="0"/>
              </a:spcBef>
              <a:spcAft>
                <a:spcPts val="0"/>
              </a:spcAft>
              <a:buSzPts val="1400"/>
              <a:buChar char="○"/>
            </a:pPr>
            <a:r>
              <a:rPr lang="en"/>
              <a:t>RAFT can be viewed as Learning to optimize: It has a iterative update module, which resembles the first order optimization algorithm.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a:t>
            </a:r>
            <a:endParaRPr/>
          </a:p>
        </p:txBody>
      </p:sp>
      <p:sp>
        <p:nvSpPr>
          <p:cNvPr id="107" name="Google Shape;107;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RAFT consists of three main components: </a:t>
            </a:r>
            <a:endParaRPr/>
          </a:p>
          <a:p>
            <a:pPr indent="-342900" lvl="0" marL="457200" rtl="0" algn="l">
              <a:spcBef>
                <a:spcPts val="1200"/>
              </a:spcBef>
              <a:spcAft>
                <a:spcPts val="0"/>
              </a:spcAft>
              <a:buSzPts val="1800"/>
              <a:buAutoNum type="arabicPeriod"/>
            </a:pPr>
            <a:r>
              <a:rPr lang="en"/>
              <a:t>a </a:t>
            </a:r>
            <a:r>
              <a:rPr b="1" lang="en"/>
              <a:t>feature encoder</a:t>
            </a:r>
            <a:r>
              <a:rPr lang="en"/>
              <a:t> that extracts a feature vector for each pixel</a:t>
            </a:r>
            <a:endParaRPr/>
          </a:p>
          <a:p>
            <a:pPr indent="-342900" lvl="0" marL="457200" rtl="0" algn="l">
              <a:spcBef>
                <a:spcPts val="1000"/>
              </a:spcBef>
              <a:spcAft>
                <a:spcPts val="0"/>
              </a:spcAft>
              <a:buSzPts val="1800"/>
              <a:buAutoNum type="arabicPeriod"/>
            </a:pPr>
            <a:r>
              <a:rPr lang="en"/>
              <a:t>a </a:t>
            </a:r>
            <a:r>
              <a:rPr b="1" lang="en"/>
              <a:t>correlation layer</a:t>
            </a:r>
            <a:r>
              <a:rPr lang="en"/>
              <a:t> that produces a 4D correlation volume for all pairs of pixels, with subsequent pooling to produce lower resolution volumes </a:t>
            </a:r>
            <a:endParaRPr/>
          </a:p>
          <a:p>
            <a:pPr indent="-342900" lvl="0" marL="457200" rtl="0" algn="l">
              <a:spcBef>
                <a:spcPts val="1000"/>
              </a:spcBef>
              <a:spcAft>
                <a:spcPts val="1000"/>
              </a:spcAft>
              <a:buSzPts val="1800"/>
              <a:buAutoNum type="arabicPeriod"/>
            </a:pPr>
            <a:r>
              <a:rPr lang="en"/>
              <a:t>a </a:t>
            </a:r>
            <a:r>
              <a:rPr b="1" lang="en"/>
              <a:t>recurrent GRU-based update operator</a:t>
            </a:r>
            <a:r>
              <a:rPr lang="en"/>
              <a:t> that retrieves values from the correlation volumes and iteratively updates a flow field initialized at zero.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53975"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13" name="Google Shape;113;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20"/>
          <p:cNvPicPr preferRelativeResize="0"/>
          <p:nvPr/>
        </p:nvPicPr>
        <p:blipFill>
          <a:blip r:embed="rId3">
            <a:alphaModFix/>
          </a:blip>
          <a:stretch>
            <a:fillRect/>
          </a:stretch>
        </p:blipFill>
        <p:spPr>
          <a:xfrm>
            <a:off x="312138" y="1152425"/>
            <a:ext cx="8604266" cy="37658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extraction</a:t>
            </a:r>
            <a:endParaRPr/>
          </a:p>
        </p:txBody>
      </p:sp>
      <p:sp>
        <p:nvSpPr>
          <p:cNvPr id="120" name="Google Shape;120;p21"/>
          <p:cNvSpPr txBox="1"/>
          <p:nvPr>
            <p:ph idx="1" type="body"/>
          </p:nvPr>
        </p:nvSpPr>
        <p:spPr>
          <a:xfrm>
            <a:off x="2470050" y="1576775"/>
            <a:ext cx="4114800" cy="25536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Here we have </a:t>
            </a:r>
            <a:r>
              <a:rPr lang="en"/>
              <a:t>separate</a:t>
            </a:r>
            <a:r>
              <a:rPr lang="en"/>
              <a:t> blocks for computing </a:t>
            </a:r>
            <a:r>
              <a:rPr b="1" lang="en"/>
              <a:t>context encoder</a:t>
            </a:r>
            <a:r>
              <a:rPr lang="en"/>
              <a:t> and </a:t>
            </a:r>
            <a:r>
              <a:rPr b="1" lang="en"/>
              <a:t>feature encoder</a:t>
            </a:r>
            <a:r>
              <a:rPr lang="en"/>
              <a:t>.</a:t>
            </a:r>
            <a:endParaRPr/>
          </a:p>
          <a:p>
            <a:pPr indent="-342900" lvl="0" marL="457200" rtl="0" algn="l">
              <a:spcBef>
                <a:spcPts val="1000"/>
              </a:spcBef>
              <a:spcAft>
                <a:spcPts val="0"/>
              </a:spcAft>
              <a:buSzPts val="1800"/>
              <a:buChar char="●"/>
            </a:pPr>
            <a:r>
              <a:rPr lang="en"/>
              <a:t>6 residual blocks:</a:t>
            </a:r>
            <a:endParaRPr/>
          </a:p>
          <a:p>
            <a:pPr indent="-317500" lvl="1" marL="914400" rtl="0" algn="l">
              <a:spcBef>
                <a:spcPts val="0"/>
              </a:spcBef>
              <a:spcAft>
                <a:spcPts val="0"/>
              </a:spcAft>
              <a:buSzPts val="1400"/>
              <a:buChar char="○"/>
            </a:pPr>
            <a:r>
              <a:rPr lang="en"/>
              <a:t>2 x ½ resolution</a:t>
            </a:r>
            <a:endParaRPr/>
          </a:p>
          <a:p>
            <a:pPr indent="-317500" lvl="1" marL="914400" rtl="0" algn="l">
              <a:spcBef>
                <a:spcPts val="0"/>
              </a:spcBef>
              <a:spcAft>
                <a:spcPts val="0"/>
              </a:spcAft>
              <a:buSzPts val="1400"/>
              <a:buChar char="○"/>
            </a:pPr>
            <a:r>
              <a:rPr lang="en"/>
              <a:t>2 x ¼ resolution</a:t>
            </a:r>
            <a:endParaRPr/>
          </a:p>
          <a:p>
            <a:pPr indent="-317500" lvl="1" marL="914400" rtl="0" algn="l">
              <a:spcBef>
                <a:spcPts val="0"/>
              </a:spcBef>
              <a:spcAft>
                <a:spcPts val="0"/>
              </a:spcAft>
              <a:buSzPts val="1400"/>
              <a:buChar char="○"/>
            </a:pPr>
            <a:r>
              <a:rPr lang="en"/>
              <a:t>2x ⅛ resolution</a:t>
            </a:r>
            <a:endParaRPr/>
          </a:p>
          <a:p>
            <a:pPr indent="0" lvl="0" marL="457200" rtl="0" algn="l">
              <a:spcBef>
                <a:spcPts val="1200"/>
              </a:spcBef>
              <a:spcAft>
                <a:spcPts val="1200"/>
              </a:spcAft>
              <a:buNone/>
            </a:pPr>
            <a:r>
              <a:t/>
            </a:r>
            <a:endParaRPr/>
          </a:p>
        </p:txBody>
      </p:sp>
      <p:pic>
        <p:nvPicPr>
          <p:cNvPr id="121" name="Google Shape;121;p21"/>
          <p:cNvPicPr preferRelativeResize="0"/>
          <p:nvPr/>
        </p:nvPicPr>
        <p:blipFill>
          <a:blip r:embed="rId3">
            <a:alphaModFix/>
          </a:blip>
          <a:stretch>
            <a:fillRect/>
          </a:stretch>
        </p:blipFill>
        <p:spPr>
          <a:xfrm rot="5400000">
            <a:off x="6366312" y="1546088"/>
            <a:ext cx="2648050" cy="2051325"/>
          </a:xfrm>
          <a:prstGeom prst="rect">
            <a:avLst/>
          </a:prstGeom>
          <a:noFill/>
          <a:ln cap="flat" cmpd="sng" w="9525">
            <a:solidFill>
              <a:schemeClr val="dk2"/>
            </a:solidFill>
            <a:prstDash val="solid"/>
            <a:round/>
            <a:headEnd len="sm" w="sm" type="none"/>
            <a:tailEnd len="sm" w="sm" type="none"/>
          </a:ln>
        </p:spPr>
      </p:pic>
      <p:pic>
        <p:nvPicPr>
          <p:cNvPr id="122" name="Google Shape;122;p21"/>
          <p:cNvPicPr preferRelativeResize="0"/>
          <p:nvPr/>
        </p:nvPicPr>
        <p:blipFill>
          <a:blip r:embed="rId4">
            <a:alphaModFix/>
          </a:blip>
          <a:stretch>
            <a:fillRect/>
          </a:stretch>
        </p:blipFill>
        <p:spPr>
          <a:xfrm>
            <a:off x="445575" y="1287895"/>
            <a:ext cx="2083150" cy="26517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